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4"/>
  </p:sldMasterIdLst>
  <p:notesMasterIdLst>
    <p:notesMasterId r:id="rId53"/>
  </p:notesMasterIdLst>
  <p:handoutMasterIdLst>
    <p:handoutMasterId r:id="rId54"/>
  </p:handoutMasterIdLst>
  <p:sldIdLst>
    <p:sldId id="267" r:id="rId5"/>
    <p:sldId id="278" r:id="rId6"/>
    <p:sldId id="324" r:id="rId7"/>
    <p:sldId id="285" r:id="rId8"/>
    <p:sldId id="288" r:id="rId9"/>
    <p:sldId id="287" r:id="rId10"/>
    <p:sldId id="325" r:id="rId11"/>
    <p:sldId id="289" r:id="rId12"/>
    <p:sldId id="290" r:id="rId13"/>
    <p:sldId id="326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327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305" r:id="rId30"/>
    <p:sldId id="306" r:id="rId31"/>
    <p:sldId id="308" r:id="rId32"/>
    <p:sldId id="307" r:id="rId33"/>
    <p:sldId id="283" r:id="rId34"/>
    <p:sldId id="309" r:id="rId35"/>
    <p:sldId id="310" r:id="rId36"/>
    <p:sldId id="311" r:id="rId37"/>
    <p:sldId id="312" r:id="rId38"/>
    <p:sldId id="313" r:id="rId39"/>
    <p:sldId id="314" r:id="rId40"/>
    <p:sldId id="315" r:id="rId41"/>
    <p:sldId id="316" r:id="rId42"/>
    <p:sldId id="317" r:id="rId43"/>
    <p:sldId id="328" r:id="rId44"/>
    <p:sldId id="329" r:id="rId45"/>
    <p:sldId id="318" r:id="rId46"/>
    <p:sldId id="319" r:id="rId47"/>
    <p:sldId id="269" r:id="rId48"/>
    <p:sldId id="320" r:id="rId49"/>
    <p:sldId id="277" r:id="rId50"/>
    <p:sldId id="323" r:id="rId51"/>
    <p:sldId id="330" r:id="rId52"/>
  </p:sldIdLst>
  <p:sldSz cx="12188825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226" autoAdjust="0"/>
  </p:normalViewPr>
  <p:slideViewPr>
    <p:cSldViewPr>
      <p:cViewPr varScale="1">
        <p:scale>
          <a:sx n="86" d="100"/>
          <a:sy n="86" d="100"/>
        </p:scale>
        <p:origin x="562" y="58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2016-08-01</a:t>
            </a:r>
            <a:endParaRPr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01114579-D02A-4B51-B5DF-8EC449F77AC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812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2016-08-01</a:t>
            </a:r>
            <a:endParaRPr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Kliknij, aby edytować style wzorca tekstu</a:t>
            </a:r>
          </a:p>
          <a:p>
            <a:pPr lvl="1" rtl="0"/>
            <a:r>
              <a:t>Drugi poziom</a:t>
            </a:r>
          </a:p>
          <a:p>
            <a:pPr lvl="2" rtl="0"/>
            <a:r>
              <a:t>Trzeci poziom</a:t>
            </a:r>
          </a:p>
          <a:p>
            <a:pPr lvl="3" rtl="0"/>
            <a:r>
              <a:t>Czwarty poziom</a:t>
            </a:r>
          </a:p>
          <a:p>
            <a:pPr lvl="4" rtl="0"/>
            <a:r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C6074690-7256-4BB9-AC0F-97AEAE8CDEC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426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074690-7256-4BB9-AC0F-97AEAE8CDEC2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4770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376792" y="1905003"/>
            <a:ext cx="9435241" cy="1625599"/>
          </a:xfrm>
        </p:spPr>
        <p:txBody>
          <a:bodyPr rtlCol="0">
            <a:normAutofit/>
          </a:bodyPr>
          <a:lstStyle>
            <a:lvl1pPr algn="ctr" rtl="0">
              <a:lnSpc>
                <a:spcPct val="90000"/>
              </a:lnSpc>
              <a:defRPr sz="4800">
                <a:solidFill>
                  <a:schemeClr val="tx2"/>
                </a:solidFill>
              </a:defRPr>
            </a:lvl1pPr>
          </a:lstStyle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82103" y="3657123"/>
            <a:ext cx="9429931" cy="991077"/>
          </a:xfrm>
        </p:spPr>
        <p:txBody>
          <a:bodyPr rtlCol="0">
            <a:normAutofit/>
          </a:bodyPr>
          <a:lstStyle>
            <a:lvl1pPr marL="0" indent="0" algn="ctr" rtl="0">
              <a:spcBef>
                <a:spcPts val="0"/>
              </a:spcBef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>
                <a:solidFill>
                  <a:schemeClr val="tx2"/>
                </a:solidFill>
              </a:defRPr>
            </a:lvl1pPr>
          </a:lstStyle>
          <a:p>
            <a:pPr rtl="0"/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en-US"/>
              <a:t>2016-08-01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>
                <a:solidFill>
                  <a:schemeClr val="tx2"/>
                </a:solidFill>
              </a:defRPr>
            </a:lvl1pPr>
          </a:lstStyle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  <p:grpSp>
        <p:nvGrpSpPr>
          <p:cNvPr id="7" name="Grupa 6"/>
          <p:cNvGrpSpPr/>
          <p:nvPr/>
        </p:nvGrpSpPr>
        <p:grpSpPr>
          <a:xfrm>
            <a:off x="1218882" y="1600200"/>
            <a:ext cx="9739746" cy="73152"/>
            <a:chOff x="914400" y="1200150"/>
            <a:chExt cx="7306712" cy="54864"/>
          </a:xfrm>
        </p:grpSpPr>
        <p:sp>
          <p:nvSpPr>
            <p:cNvPr id="8" name="Owal 7"/>
            <p:cNvSpPr/>
            <p:nvPr/>
          </p:nvSpPr>
          <p:spPr>
            <a:xfrm>
              <a:off x="8166248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/>
            </a:p>
          </p:txBody>
        </p:sp>
        <p:sp>
          <p:nvSpPr>
            <p:cNvPr id="9" name="Owal 8"/>
            <p:cNvSpPr/>
            <p:nvPr/>
          </p:nvSpPr>
          <p:spPr>
            <a:xfrm>
              <a:off x="914400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/>
            </a:p>
          </p:txBody>
        </p:sp>
        <p:grpSp>
          <p:nvGrpSpPr>
            <p:cNvPr id="10" name="Grupa 9"/>
            <p:cNvGrpSpPr/>
            <p:nvPr/>
          </p:nvGrpSpPr>
          <p:grpSpPr>
            <a:xfrm>
              <a:off x="1036847" y="12076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1" name="Łącznik prosty 10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Łącznik prosty 11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upa 12"/>
          <p:cNvGrpSpPr/>
          <p:nvPr/>
        </p:nvGrpSpPr>
        <p:grpSpPr>
          <a:xfrm>
            <a:off x="1218882" y="4851400"/>
            <a:ext cx="9739746" cy="73152"/>
            <a:chOff x="914400" y="3638550"/>
            <a:chExt cx="7306712" cy="54864"/>
          </a:xfrm>
        </p:grpSpPr>
        <p:sp>
          <p:nvSpPr>
            <p:cNvPr id="14" name="Owal 13"/>
            <p:cNvSpPr/>
            <p:nvPr/>
          </p:nvSpPr>
          <p:spPr>
            <a:xfrm>
              <a:off x="8166248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/>
            </a:p>
          </p:txBody>
        </p:sp>
        <p:sp>
          <p:nvSpPr>
            <p:cNvPr id="15" name="Owal 14"/>
            <p:cNvSpPr/>
            <p:nvPr/>
          </p:nvSpPr>
          <p:spPr>
            <a:xfrm>
              <a:off x="914400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/>
            </a:p>
          </p:txBody>
        </p:sp>
        <p:grpSp>
          <p:nvGrpSpPr>
            <p:cNvPr id="16" name="Grupa 15"/>
            <p:cNvGrpSpPr/>
            <p:nvPr/>
          </p:nvGrpSpPr>
          <p:grpSpPr>
            <a:xfrm>
              <a:off x="1036847" y="36460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7" name="Łącznik prosty 16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Łącznik prosty 17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43764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2016-08-01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322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834563" y="434975"/>
            <a:ext cx="1168400" cy="5661025"/>
          </a:xfrm>
        </p:spPr>
        <p:txBody>
          <a:bodyPr vert="eaVert"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1217613" y="434975"/>
            <a:ext cx="8413750" cy="5661025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2016-08-01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570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2016-08-01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906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22030" y="990599"/>
            <a:ext cx="9344765" cy="2235203"/>
          </a:xfrm>
        </p:spPr>
        <p:txBody>
          <a:bodyPr rtlCol="0" anchor="b">
            <a:normAutofit/>
          </a:bodyPr>
          <a:lstStyle>
            <a:lvl1pPr algn="ctr" rtl="0">
              <a:lnSpc>
                <a:spcPct val="90000"/>
              </a:lnSpc>
              <a:defRPr sz="4800" b="0" cap="none" baseline="0"/>
            </a:lvl1pPr>
          </a:lstStyle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422030" y="3733800"/>
            <a:ext cx="9344765" cy="1219200"/>
          </a:xfrm>
        </p:spPr>
        <p:txBody>
          <a:bodyPr rtlCol="0" anchor="t"/>
          <a:lstStyle>
            <a:lvl1pPr marL="0" indent="0" algn="ctr" rtl="0"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2016-08-01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  <p:grpSp>
        <p:nvGrpSpPr>
          <p:cNvPr id="13" name="Grupa 12"/>
          <p:cNvGrpSpPr/>
          <p:nvPr/>
        </p:nvGrpSpPr>
        <p:grpSpPr>
          <a:xfrm>
            <a:off x="3273781" y="3475736"/>
            <a:ext cx="5641265" cy="54864"/>
            <a:chOff x="2455975" y="2588441"/>
            <a:chExt cx="4232051" cy="41148"/>
          </a:xfrm>
        </p:grpSpPr>
        <p:sp>
          <p:nvSpPr>
            <p:cNvPr id="14" name="Owal 13"/>
            <p:cNvSpPr/>
            <p:nvPr/>
          </p:nvSpPr>
          <p:spPr>
            <a:xfrm>
              <a:off x="6642306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5" name="Owal 14"/>
            <p:cNvSpPr/>
            <p:nvPr/>
          </p:nvSpPr>
          <p:spPr>
            <a:xfrm>
              <a:off x="2455975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grpSp>
          <p:nvGrpSpPr>
            <p:cNvPr id="16" name="Grupa 15"/>
            <p:cNvGrpSpPr/>
            <p:nvPr/>
          </p:nvGrpSpPr>
          <p:grpSpPr>
            <a:xfrm>
              <a:off x="2563229" y="2594391"/>
              <a:ext cx="4023360" cy="29249"/>
              <a:chOff x="2550323" y="3458731"/>
              <a:chExt cx="4023360" cy="38998"/>
            </a:xfrm>
          </p:grpSpPr>
          <p:cxnSp>
            <p:nvCxnSpPr>
              <p:cNvPr id="17" name="Łącznik prosty 16"/>
              <p:cNvCxnSpPr/>
              <p:nvPr/>
            </p:nvCxnSpPr>
            <p:spPr>
              <a:xfrm>
                <a:off x="2550323" y="3458731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8" name="Łącznik prosty 17"/>
              <p:cNvCxnSpPr/>
              <p:nvPr/>
            </p:nvCxnSpPr>
            <p:spPr>
              <a:xfrm>
                <a:off x="2550323" y="3497729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55262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218883" y="1803400"/>
            <a:ext cx="4773956" cy="4267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195986" y="1803400"/>
            <a:ext cx="4773956" cy="4267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 baseline="0"/>
            </a:lvl8pPr>
            <a:lvl9pPr algn="l" rtl="0">
              <a:defRPr sz="1800" baseline="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2016-08-01</a:t>
            </a:r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077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222945" y="1803400"/>
            <a:ext cx="4769806" cy="711200"/>
          </a:xfrm>
        </p:spPr>
        <p:txBody>
          <a:bodyPr rtlCol="0" anchor="ctr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218883" y="2514600"/>
            <a:ext cx="4773956" cy="3556000"/>
          </a:xfrm>
        </p:spPr>
        <p:txBody>
          <a:bodyPr rtlCol="0">
            <a:normAutofit/>
          </a:bodyPr>
          <a:lstStyle>
            <a:lvl1pPr algn="l" rtl="0">
              <a:spcBef>
                <a:spcPts val="1600"/>
              </a:spcBef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200049" y="1803400"/>
            <a:ext cx="4769806" cy="711200"/>
          </a:xfrm>
        </p:spPr>
        <p:txBody>
          <a:bodyPr rtlCol="0" anchor="ctr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195986" y="2514600"/>
            <a:ext cx="4773956" cy="3556000"/>
          </a:xfrm>
        </p:spPr>
        <p:txBody>
          <a:bodyPr rtlCol="0">
            <a:normAutofit/>
          </a:bodyPr>
          <a:lstStyle>
            <a:lvl1pPr algn="l" rtl="0">
              <a:spcBef>
                <a:spcPts val="1600"/>
              </a:spcBef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2016-08-01</a:t>
            </a:r>
            <a:endParaRPr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258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2016-08-01</a:t>
            </a:r>
            <a:endParaRPr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593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2016-08-01</a:t>
            </a:r>
            <a:endParaRPr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28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1218883" y="1803400"/>
            <a:ext cx="6602281" cy="4267201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 baseline="0"/>
            </a:lvl8pPr>
            <a:lvl9pPr algn="l" rtl="0">
              <a:defRPr sz="1600" baseline="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125883" y="1803400"/>
            <a:ext cx="2844060" cy="4267201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20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2016-08-01</a:t>
            </a:r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864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8" name="Prostokąt 7"/>
          <p:cNvSpPr/>
          <p:nvPr/>
        </p:nvSpPr>
        <p:spPr>
          <a:xfrm>
            <a:off x="1218883" y="1803400"/>
            <a:ext cx="6602280" cy="426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/>
          </a:p>
        </p:txBody>
      </p:sp>
      <p:sp>
        <p:nvSpPr>
          <p:cNvPr id="3" name="Obraz — symbol zastępczy 2" descr="Pusty symbol zastępczy pozwalający dodać obraz. Kliknij symbol zastępczy i wybierz obraz, który chcesz dodać."/>
          <p:cNvSpPr>
            <a:spLocks noGrp="1"/>
          </p:cNvSpPr>
          <p:nvPr>
            <p:ph type="pic" idx="1"/>
          </p:nvPr>
        </p:nvSpPr>
        <p:spPr>
          <a:xfrm>
            <a:off x="1338739" y="1925320"/>
            <a:ext cx="6362567" cy="4023360"/>
          </a:xfrm>
          <a:solidFill>
            <a:schemeClr val="bg2"/>
          </a:solidFill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pl-PL"/>
              <a:t>Kliknij ikonę, aby dodać obraz</a:t>
            </a:r>
            <a:endParaRPr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125883" y="1803401"/>
            <a:ext cx="2844060" cy="4165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20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2016-08-01</a:t>
            </a:r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505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sz="2400"/>
          </a:p>
        </p:txBody>
      </p:sp>
      <p:sp>
        <p:nvSpPr>
          <p:cNvPr id="8" name="Prostokąt zaokrąglony 7"/>
          <p:cNvSpPr/>
          <p:nvPr/>
        </p:nvSpPr>
        <p:spPr>
          <a:xfrm>
            <a:off x="304721" y="301752"/>
            <a:ext cx="11579384" cy="6254496"/>
          </a:xfrm>
          <a:prstGeom prst="roundRect">
            <a:avLst>
              <a:gd name="adj" fmla="val 2341"/>
            </a:avLst>
          </a:prstGeom>
          <a:solidFill>
            <a:srgbClr val="FFFFFF"/>
          </a:solidFill>
          <a:ln>
            <a:noFill/>
          </a:ln>
          <a:effectLst>
            <a:innerShdw blurRad="508000">
              <a:srgbClr val="FFD14B">
                <a:alpha val="69804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/>
          </a:p>
        </p:txBody>
      </p:sp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218883" y="431800"/>
            <a:ext cx="9751060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218883" y="1803400"/>
            <a:ext cx="975106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t>Kliknij, aby edytować style wzorca tekstu</a:t>
            </a:r>
          </a:p>
          <a:p>
            <a:pPr lvl="1" rtl="0"/>
            <a:r>
              <a:t>Drugi poziom</a:t>
            </a:r>
          </a:p>
          <a:p>
            <a:pPr lvl="2" rtl="0"/>
            <a:r>
              <a:t>Trzeci poziom</a:t>
            </a:r>
          </a:p>
          <a:p>
            <a:pPr lvl="3" rtl="0"/>
            <a:r>
              <a:t>Czwarty poziom</a:t>
            </a:r>
          </a:p>
          <a:p>
            <a:pPr lvl="4" rtl="0"/>
            <a:r>
              <a:t>Piąty poziom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218882" y="6172200"/>
            <a:ext cx="741487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8836898" y="6172200"/>
            <a:ext cx="1218883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2016-08-01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0258928" y="6172200"/>
            <a:ext cx="711015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722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039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14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53896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55648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5915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6090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16.gif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.png"/><Relationship Id="rId4" Type="http://schemas.openxmlformats.org/officeDocument/2006/relationships/image" Target="../media/image6.jpeg"/><Relationship Id="rId9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gif"/><Relationship Id="rId5" Type="http://schemas.openxmlformats.org/officeDocument/2006/relationships/image" Target="../media/image35.jpe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gif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61.jpeg"/><Relationship Id="rId7" Type="http://schemas.openxmlformats.org/officeDocument/2006/relationships/hyperlink" Target="https://pl.wikipedia.org/wiki/Polska_Kronika_Filmow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hyperlink" Target="https://pl.wikipedia.org/wiki/Akt_ma%C5%82%C5%BCe%C5%84stwa" TargetMode="External"/><Relationship Id="rId4" Type="http://schemas.openxmlformats.org/officeDocument/2006/relationships/image" Target="../media/image62.jpeg"/><Relationship Id="rId9" Type="http://schemas.openxmlformats.org/officeDocument/2006/relationships/image" Target="../media/image36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gif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gif"/><Relationship Id="rId5" Type="http://schemas.openxmlformats.org/officeDocument/2006/relationships/image" Target="../media/image67.gif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jpeg"/><Relationship Id="rId5" Type="http://schemas.openxmlformats.org/officeDocument/2006/relationships/image" Target="../media/image6.jpeg"/><Relationship Id="rId4" Type="http://schemas.openxmlformats.org/officeDocument/2006/relationships/image" Target="../media/image27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gif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81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gif"/><Relationship Id="rId5" Type="http://schemas.openxmlformats.org/officeDocument/2006/relationships/image" Target="../media/image79.jpg"/><Relationship Id="rId4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gif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gif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91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gif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gif"/><Relationship Id="rId5" Type="http://schemas.openxmlformats.org/officeDocument/2006/relationships/image" Target="../media/image93.jpeg"/><Relationship Id="rId4" Type="http://schemas.openxmlformats.org/officeDocument/2006/relationships/image" Target="../media/image9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gif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101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gif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hyperlink" Target="https://4.bp.blogspot.com/-Jur8GCphiVc/WLcddiHKUzI/AAAAAAAAAG8/ZsW5GrH3xAEW_ZOzQpXr8XtWWyK5p6ORgCLcB/s1600/Sosnowiec+-+herb.jpg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10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jpeg"/><Relationship Id="rId5" Type="http://schemas.openxmlformats.org/officeDocument/2006/relationships/image" Target="../media/image103.gif"/><Relationship Id="rId4" Type="http://schemas.openxmlformats.org/officeDocument/2006/relationships/image" Target="../media/image102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Ryzalit" TargetMode="External"/><Relationship Id="rId7" Type="http://schemas.openxmlformats.org/officeDocument/2006/relationships/image" Target="../media/image108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7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gif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113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2.gif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gif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gif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7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gif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0.gi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otopolska.eu/" TargetMode="External"/><Relationship Id="rId3" Type="http://schemas.openxmlformats.org/officeDocument/2006/relationships/hyperlink" Target="http://www.wikipedia.pl/" TargetMode="External"/><Relationship Id="rId7" Type="http://schemas.openxmlformats.org/officeDocument/2006/relationships/hyperlink" Target="http://www.polskieszlaki.pl/" TargetMode="Externa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odrozepokulturze.pl/" TargetMode="External"/><Relationship Id="rId5" Type="http://schemas.openxmlformats.org/officeDocument/2006/relationships/hyperlink" Target="http://www.sosnowiec.naszemiasto.pl/" TargetMode="External"/><Relationship Id="rId4" Type="http://schemas.openxmlformats.org/officeDocument/2006/relationships/hyperlink" Target="http://www.sosnowiec.pl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6.gif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376791" y="1916832"/>
            <a:ext cx="9435241" cy="1625599"/>
          </a:xfrm>
        </p:spPr>
        <p:txBody>
          <a:bodyPr rtlCol="0">
            <a:normAutofit fontScale="90000"/>
          </a:bodyPr>
          <a:lstStyle/>
          <a:p>
            <a:pPr rtl="0"/>
            <a:r>
              <a:rPr lang="pl" sz="8500" b="1" i="1" dirty="0"/>
              <a:t>Sosnowiec</a:t>
            </a:r>
            <a:r>
              <a:rPr lang="pl" dirty="0"/>
              <a:t>  </a:t>
            </a:r>
            <a:r>
              <a:rPr lang="pl" dirty="0">
                <a:latin typeface="Blackadder ITC" panose="04020505051007020D02" pitchFamily="82" charset="0"/>
              </a:rPr>
              <a:t>dawniej</a:t>
            </a:r>
            <a:r>
              <a:rPr lang="pl" dirty="0"/>
              <a:t>  i  </a:t>
            </a:r>
            <a:r>
              <a:rPr lang="pl" b="1" i="1" dirty="0">
                <a:latin typeface="Dotum" panose="020B0600000101010101" pitchFamily="34" charset="-127"/>
                <a:ea typeface="Dotum" panose="020B0600000101010101" pitchFamily="34" charset="-127"/>
              </a:rPr>
              <a:t>dziś</a:t>
            </a:r>
            <a:r>
              <a:rPr lang="pl" dirty="0"/>
              <a:t>...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E084B90B-6AA0-4ECF-9F9E-C5310967683D}"/>
              </a:ext>
            </a:extLst>
          </p:cNvPr>
          <p:cNvSpPr txBox="1">
            <a:spLocks/>
          </p:cNvSpPr>
          <p:nvPr/>
        </p:nvSpPr>
        <p:spPr>
          <a:xfrm>
            <a:off x="6958508" y="4005064"/>
            <a:ext cx="4005924" cy="7920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" b="1" i="1" dirty="0">
                <a:latin typeface="Georgia" panose="02040502050405020303" pitchFamily="18" charset="0"/>
              </a:rPr>
              <a:t>Moimi  oczami...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3D7FFD16-5ED3-4EA7-A4F7-517E48D4E0F8}"/>
              </a:ext>
            </a:extLst>
          </p:cNvPr>
          <p:cNvSpPr txBox="1">
            <a:spLocks/>
          </p:cNvSpPr>
          <p:nvPr/>
        </p:nvSpPr>
        <p:spPr>
          <a:xfrm>
            <a:off x="7993144" y="5949280"/>
            <a:ext cx="4005924" cy="4320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" sz="2500" b="1" i="1" dirty="0">
                <a:latin typeface="Georgia" panose="02040502050405020303" pitchFamily="18" charset="0"/>
              </a:rPr>
              <a:t>Marysia  Kijowska</a:t>
            </a:r>
          </a:p>
        </p:txBody>
      </p:sp>
      <p:pic>
        <p:nvPicPr>
          <p:cNvPr id="3" name="Vangelis_-_Chariots_Of_Fire_Edit_Edit_(ColdMP3.com)">
            <a:hlinkClick r:id="" action="ppaction://media"/>
            <a:extLst>
              <a:ext uri="{FF2B5EF4-FFF2-40B4-BE49-F238E27FC236}">
                <a16:creationId xmlns:a16="http://schemas.microsoft.com/office/drawing/2014/main" id="{D0077D02-8C40-4739-9BB7-7A8FD02EE7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3812" y="5949521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4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E64FEA5-F62E-4E17-9C76-B548D2F46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837" y="3225552"/>
            <a:ext cx="2736304" cy="995536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pl-PL" b="1" dirty="0"/>
              <a:t>Kopalnia  </a:t>
            </a:r>
            <a:r>
              <a:rPr lang="pl-PL" b="1" dirty="0" err="1"/>
              <a:t>Fanny</a:t>
            </a:r>
            <a:r>
              <a:rPr lang="pl-PL" b="1" dirty="0"/>
              <a:t> </a:t>
            </a:r>
          </a:p>
          <a:p>
            <a:pPr marL="0" indent="0" algn="ctr">
              <a:buNone/>
            </a:pPr>
            <a:r>
              <a:rPr lang="pl-PL" b="1" dirty="0"/>
              <a:t>Początek  XX wieku.</a:t>
            </a:r>
          </a:p>
        </p:txBody>
      </p:sp>
      <p:pic>
        <p:nvPicPr>
          <p:cNvPr id="3076" name="Picture 4" descr="Kopalnia Węgla Kamiennego Sosnowiec (dawna), ul. Narutowicza Gabriela,  Sosnowiec - polska-org.pl">
            <a:extLst>
              <a:ext uri="{FF2B5EF4-FFF2-40B4-BE49-F238E27FC236}">
                <a16:creationId xmlns:a16="http://schemas.microsoft.com/office/drawing/2014/main" id="{EC2EEA07-98F1-46C1-8287-B0E4F696C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5" y="548680"/>
            <a:ext cx="4440493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opalnia Węgla Kamiennego Sosnowiec (dawna), ul. Narutowicza Gabriela,  Sosnowiec - polska-org.pl">
            <a:extLst>
              <a:ext uri="{FF2B5EF4-FFF2-40B4-BE49-F238E27FC236}">
                <a16:creationId xmlns:a16="http://schemas.microsoft.com/office/drawing/2014/main" id="{94085B25-9788-475A-A2DE-C2BB63459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516" y="549424"/>
            <a:ext cx="4440493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Kopalnia Węgla Kamiennego Sosnowiec (dawna), ul. Narutowicza Gabriela, Sosnowiec">
            <a:extLst>
              <a:ext uri="{FF2B5EF4-FFF2-40B4-BE49-F238E27FC236}">
                <a16:creationId xmlns:a16="http://schemas.microsoft.com/office/drawing/2014/main" id="{75303CED-09B8-4E0C-9AC6-8E6BA5EC91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84"/>
          <a:stretch/>
        </p:blipFill>
        <p:spPr bwMode="auto">
          <a:xfrm>
            <a:off x="3874165" y="3464520"/>
            <a:ext cx="4440493" cy="2628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059ADF85-20A2-4E38-8AE4-9EC908B1B124}"/>
              </a:ext>
            </a:extLst>
          </p:cNvPr>
          <p:cNvSpPr txBox="1">
            <a:spLocks/>
          </p:cNvSpPr>
          <p:nvPr/>
        </p:nvSpPr>
        <p:spPr>
          <a:xfrm>
            <a:off x="8470676" y="3225552"/>
            <a:ext cx="2736304" cy="9955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039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14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53896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55648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5915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6090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l-PL" b="1" dirty="0"/>
              <a:t>Kopalnia  Renard </a:t>
            </a:r>
          </a:p>
          <a:p>
            <a:pPr marL="0" indent="0" algn="ctr">
              <a:buFont typeface="Arial" pitchFamily="34" charset="0"/>
              <a:buNone/>
            </a:pPr>
            <a:r>
              <a:rPr lang="pl-PL" b="1" dirty="0"/>
              <a:t>Lata  ’30  XX wieku.</a:t>
            </a:r>
          </a:p>
        </p:txBody>
      </p: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D9E0D5B7-BB66-4739-8D8E-45AF723F3A48}"/>
              </a:ext>
            </a:extLst>
          </p:cNvPr>
          <p:cNvSpPr txBox="1">
            <a:spLocks/>
          </p:cNvSpPr>
          <p:nvPr/>
        </p:nvSpPr>
        <p:spPr>
          <a:xfrm>
            <a:off x="3006453" y="6114256"/>
            <a:ext cx="6544343" cy="699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039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14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53896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55648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5915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6090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l-PL" b="1" dirty="0"/>
              <a:t>Kopalnia  Sosnowiec – lata ’80  XX  wieku</a:t>
            </a:r>
          </a:p>
        </p:txBody>
      </p:sp>
      <p:pic>
        <p:nvPicPr>
          <p:cNvPr id="12" name="Picture 6" descr="▷ Górnicy: obrazki ruchome, animowane gify i animacje ‐ 100% DARMO!">
            <a:extLst>
              <a:ext uri="{FF2B5EF4-FFF2-40B4-BE49-F238E27FC236}">
                <a16:creationId xmlns:a16="http://schemas.microsoft.com/office/drawing/2014/main" id="{A5EBB525-3091-4139-9F33-AF18BB47D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616" y="4941168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▷ Górnicy: obrazki ruchome, animowane gify i animacje ‐ 100% DARMO!">
            <a:extLst>
              <a:ext uri="{FF2B5EF4-FFF2-40B4-BE49-F238E27FC236}">
                <a16:creationId xmlns:a16="http://schemas.microsoft.com/office/drawing/2014/main" id="{45B94CE9-C2A6-4787-8822-33B0223B7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3136" y="4937476"/>
            <a:ext cx="1176780" cy="117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Górnik do plakatu | ZZ Budowlani">
            <a:extLst>
              <a:ext uri="{FF2B5EF4-FFF2-40B4-BE49-F238E27FC236}">
                <a16:creationId xmlns:a16="http://schemas.microsoft.com/office/drawing/2014/main" id="{691B15BC-8E07-4881-B28A-67F7B6B5C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528" y="1203487"/>
            <a:ext cx="871537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91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ee Papirus Stock Photo | FreeImages">
            <a:extLst>
              <a:ext uri="{FF2B5EF4-FFF2-40B4-BE49-F238E27FC236}">
                <a16:creationId xmlns:a16="http://schemas.microsoft.com/office/drawing/2014/main" id="{C181369B-E728-46FA-B872-FBE27F362A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b="2750"/>
          <a:stretch/>
        </p:blipFill>
        <p:spPr bwMode="auto">
          <a:xfrm>
            <a:off x="457373" y="260648"/>
            <a:ext cx="6357119" cy="6206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3D426D6-6741-4A5F-8388-24A0C800EA11}"/>
              </a:ext>
            </a:extLst>
          </p:cNvPr>
          <p:cNvSpPr txBox="1"/>
          <p:nvPr/>
        </p:nvSpPr>
        <p:spPr>
          <a:xfrm>
            <a:off x="1269876" y="1052736"/>
            <a:ext cx="4752528" cy="417646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35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Niezwykle przełomowym był dla Sosnowca rok 1859. </a:t>
            </a:r>
            <a:endParaRPr lang="pl-PL" sz="135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35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Właśnie wtedy, w Królestwie Polskim powstała tak zwana Droga Żelazna Warszawsko – Wiedeńska. </a:t>
            </a:r>
            <a:endParaRPr lang="pl-PL" sz="135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35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Łączyła ona stołeczną Warszawę z granicą zaboru austriackiego, skąd liniami austriackimi można było dostać się aż do Wiednia. </a:t>
            </a:r>
            <a:endParaRPr lang="pl-PL" sz="135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35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Dla rozwijającego się wówczas dynamicznie Zagłębia Dąbrowskiego wielkie znaczenie miała budowa odgałęzienia prowadzącego od głównej linii Drogi Żelaznej Warszawsko – Wiedeńskiej do granicy z Prusami.                          I właśnie z okazji realizacji tej inwestycji, w miejscu o nazwie Sosnowice 24 sierpnia 1859 roku powstała stacja kolejowa. Nazywana – ze względu na położenie – Granicą.</a:t>
            </a:r>
            <a:endParaRPr lang="pl-PL" sz="135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35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Dano w ten sposób Sosnowcowi  szansę na zaistnienie. </a:t>
            </a:r>
            <a:endParaRPr lang="pl-PL" sz="135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35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Tym samym także, szansę na rozwój – słabej jeszcze naówczas koniunktury gospodarczo – przemysłowej. </a:t>
            </a:r>
            <a:endParaRPr lang="pl-PL" sz="135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35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Sosnowiec nie zamierzał zmarnować tej szansy.                          I nie zrobił tego! </a:t>
            </a:r>
            <a:endParaRPr lang="pl-PL" sz="135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Dworzec kolejowy Sosnowiec Główny – WikiZagłębie">
            <a:extLst>
              <a:ext uri="{FF2B5EF4-FFF2-40B4-BE49-F238E27FC236}">
                <a16:creationId xmlns:a16="http://schemas.microsoft.com/office/drawing/2014/main" id="{6328E61A-464A-440B-BC01-B054C984DC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6"/>
          <a:stretch/>
        </p:blipFill>
        <p:spPr bwMode="auto">
          <a:xfrm>
            <a:off x="7246540" y="3789040"/>
            <a:ext cx="3826711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ociąg GIF - Pobierz i Udostępnij na PHONEKY">
            <a:extLst>
              <a:ext uri="{FF2B5EF4-FFF2-40B4-BE49-F238E27FC236}">
                <a16:creationId xmlns:a16="http://schemas.microsoft.com/office/drawing/2014/main" id="{87809F3F-99CA-4824-B788-DCCE166CF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268" y="692696"/>
            <a:ext cx="1793584" cy="2745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71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ee Papirus Stock Photo | FreeImages">
            <a:extLst>
              <a:ext uri="{FF2B5EF4-FFF2-40B4-BE49-F238E27FC236}">
                <a16:creationId xmlns:a16="http://schemas.microsoft.com/office/drawing/2014/main" id="{C181369B-E728-46FA-B872-FBE27F362A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b="2750"/>
          <a:stretch/>
        </p:blipFill>
        <p:spPr bwMode="auto">
          <a:xfrm>
            <a:off x="5497933" y="390695"/>
            <a:ext cx="6357119" cy="6206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3D426D6-6741-4A5F-8388-24A0C800EA11}"/>
              </a:ext>
            </a:extLst>
          </p:cNvPr>
          <p:cNvSpPr txBox="1"/>
          <p:nvPr/>
        </p:nvSpPr>
        <p:spPr>
          <a:xfrm>
            <a:off x="6310436" y="1268760"/>
            <a:ext cx="4752528" cy="417646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Niemal natychmiast, w najbliższym sąsiedztwie kolejowej stacji powstawały liczne osady o charakterze przemysłowym.</a:t>
            </a:r>
            <a:endParaRPr lang="pl-PL" sz="14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Jednak dworzec, sam w sobie, ma także swoją inną historyczną twarz… Otóż podczas powstania styczniowego, nocą z 6 na 7 lutego 1863 roku na dworcu sosnowieckim rozegrała się bitwa pomiędzy polskimi powstańcami i posterunkiem rosyjskim. Powstańcy użyli wtedy uzbrojonego pociągu by wyruszyć z Maczek do Sosnowca, dokonując przerzutu żołnierzy, po czym zaatakowali i zdobyli sosnowiecki dworzec oraz komorę celną.</a:t>
            </a:r>
            <a:endParaRPr lang="pl-PL" sz="14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Po odzyskaniu przez Polskę niepodległości, w 1918 roku stacja przeszła we władanie polskiej administracji. </a:t>
            </a:r>
            <a:endParaRPr lang="pl-PL" sz="14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endParaRPr lang="pl-PL" sz="1400" i="1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Po II wojnie światowej stała się częścią Polskich Kolei Państwowych.</a:t>
            </a:r>
            <a:endParaRPr lang="pl-PL" sz="14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endParaRPr lang="pl-PL" sz="14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 descr="Stacja Granica | Rajzy po glajzach">
            <a:extLst>
              <a:ext uri="{FF2B5EF4-FFF2-40B4-BE49-F238E27FC236}">
                <a16:creationId xmlns:a16="http://schemas.microsoft.com/office/drawing/2014/main" id="{11E44498-DC83-473B-A423-3541C19DEC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868" y="692696"/>
            <a:ext cx="3617354" cy="2402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 descr="LIRYKA, LIRYKA...: Lokomotywa - Julian Tuwim">
            <a:extLst>
              <a:ext uri="{FF2B5EF4-FFF2-40B4-BE49-F238E27FC236}">
                <a16:creationId xmlns:a16="http://schemas.microsoft.com/office/drawing/2014/main" id="{3E745C9C-9532-4115-9DA7-F1611612C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972" y="3284984"/>
            <a:ext cx="1863725" cy="3108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91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ee Papirus Stock Photo | FreeImages">
            <a:extLst>
              <a:ext uri="{FF2B5EF4-FFF2-40B4-BE49-F238E27FC236}">
                <a16:creationId xmlns:a16="http://schemas.microsoft.com/office/drawing/2014/main" id="{C181369B-E728-46FA-B872-FBE27F362A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b="2750"/>
          <a:stretch/>
        </p:blipFill>
        <p:spPr bwMode="auto">
          <a:xfrm>
            <a:off x="457373" y="260648"/>
            <a:ext cx="6357119" cy="6206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3D426D6-6741-4A5F-8388-24A0C800EA11}"/>
              </a:ext>
            </a:extLst>
          </p:cNvPr>
          <p:cNvSpPr txBox="1"/>
          <p:nvPr/>
        </p:nvSpPr>
        <p:spPr>
          <a:xfrm>
            <a:off x="1269876" y="1268760"/>
            <a:ext cx="4752528" cy="4464496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Tereny Zagłębia Dąbrowskiego przyciągały przemysłowców z bardzo wielu krajów, w tym krajów zachodnich. </a:t>
            </a:r>
            <a:endParaRPr lang="pl-PL" sz="14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Intensywny rozwój miasta sprawił, że  w  1902r. </a:t>
            </a:r>
            <a:r>
              <a:rPr lang="pl-PL" sz="1400" b="1" i="1" u="sng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Sosnowiec uzyskał prawa miejskie</a:t>
            </a:r>
            <a:r>
              <a:rPr lang="pl-PL" sz="1400" b="1" u="sng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pl-PL" sz="14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 Otóż wówczas, car Mikołaj II wydał ukaz nakazujący przemianowanie osiedla Sosnowiec na miasto nie powiatowe w wyniku połączenia osad: </a:t>
            </a:r>
            <a:endParaRPr lang="pl-PL" sz="14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Stary Sosnowiec, </a:t>
            </a:r>
            <a:endParaRPr lang="pl-PL" sz="14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Pogoń, </a:t>
            </a:r>
            <a:endParaRPr lang="pl-PL" sz="14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Ostra Górka, </a:t>
            </a:r>
            <a:endParaRPr lang="pl-PL" sz="14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Sielec, </a:t>
            </a:r>
            <a:endParaRPr lang="pl-PL" sz="14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Kuźnica </a:t>
            </a:r>
            <a:endParaRPr lang="pl-PL" sz="14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Radocha</a:t>
            </a:r>
            <a:endParaRPr lang="pl-PL" sz="14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Miasto liczyło wówczas około 60 000 mieszkańców. </a:t>
            </a:r>
            <a:endParaRPr lang="pl-PL" sz="14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endParaRPr lang="pl-PL" sz="14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 descr="10 czerwca 1902 roku Sosnowiec">
            <a:extLst>
              <a:ext uri="{FF2B5EF4-FFF2-40B4-BE49-F238E27FC236}">
                <a16:creationId xmlns:a16="http://schemas.microsoft.com/office/drawing/2014/main" id="{8B2A8844-1974-4030-8CB5-CEAB528116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1"/>
          <a:stretch/>
        </p:blipFill>
        <p:spPr bwMode="auto">
          <a:xfrm>
            <a:off x="6598468" y="692696"/>
            <a:ext cx="4978480" cy="2894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42" name="Picture 2" descr="Sosnowiec – WikiZagłębie">
            <a:extLst>
              <a:ext uri="{FF2B5EF4-FFF2-40B4-BE49-F238E27FC236}">
                <a16:creationId xmlns:a16="http://schemas.microsoft.com/office/drawing/2014/main" id="{3B2C9EC4-2CF5-4BEA-8375-EBA987A28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441" y="3733268"/>
            <a:ext cx="2182534" cy="243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4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ee Papirus Stock Photo | FreeImages">
            <a:extLst>
              <a:ext uri="{FF2B5EF4-FFF2-40B4-BE49-F238E27FC236}">
                <a16:creationId xmlns:a16="http://schemas.microsoft.com/office/drawing/2014/main" id="{C181369B-E728-46FA-B872-FBE27F362A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b="2750"/>
          <a:stretch/>
        </p:blipFill>
        <p:spPr bwMode="auto">
          <a:xfrm>
            <a:off x="5497933" y="390695"/>
            <a:ext cx="6357119" cy="6206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3D426D6-6741-4A5F-8388-24A0C800EA11}"/>
              </a:ext>
            </a:extLst>
          </p:cNvPr>
          <p:cNvSpPr txBox="1"/>
          <p:nvPr/>
        </p:nvSpPr>
        <p:spPr>
          <a:xfrm>
            <a:off x="6310436" y="1196752"/>
            <a:ext cx="4752528" cy="417646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3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W roku 1902, dnia 16 maja, przy ulicy Majowej 6, urodził się jeden z najwybitniejszych tenorów na świecie,     Jan Wiktor Kiepura, nazywany często "Chłopakiem                                  z Sosnowca"…</a:t>
            </a:r>
            <a:endParaRPr lang="pl-PL" sz="13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3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W latach 1916 – 1920 uczęszczał do Gimnazjum Państwowego m. Stanisława Staszica w Sosnowcu, gdzie zdał maturę.</a:t>
            </a:r>
            <a:endParaRPr lang="pl-PL" sz="13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3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Jako młodzieniec grał w piłkarskiej drużynie Victorii Sosnowiec.</a:t>
            </a:r>
            <a:endParaRPr lang="pl-PL" sz="13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3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Od 1921 roku studiował prawo na Uniwersytecie Warszawskim i równocześnie – w tajemnicy przed ojcem – oddawał się nauce śpiewu u Wacława Brzezińskiego                                          i słynnego tenora Tadeusza Leliwy.</a:t>
            </a:r>
            <a:endParaRPr lang="pl-PL" sz="13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3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W 1923 roku odbył się jego pierwszy koncert w Sali kina „Sfinks” w Sosnowcu, a w 1924 roku wstąpił do chóru Teatru Wielkiego w Warszawie.</a:t>
            </a:r>
            <a:endParaRPr lang="pl-PL" sz="13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3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Cieszył się na arenie międzynarodowej dużą popularnością, odnosząc sukcesy na scenach czołowych teatrów świata. Jednak nigdy nie zapominał o swoich korzeniach, nazywając siebie „chłopakiem z Sosnowca”. </a:t>
            </a:r>
            <a:endParaRPr lang="pl-PL" sz="13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Jan Kiepura: król tenorów | Polona/Blog">
            <a:extLst>
              <a:ext uri="{FF2B5EF4-FFF2-40B4-BE49-F238E27FC236}">
                <a16:creationId xmlns:a16="http://schemas.microsoft.com/office/drawing/2014/main" id="{05C9F721-6C4E-42F4-9F0F-C364D4852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12" y="620688"/>
            <a:ext cx="2880320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Jan Kiepura - Życiorys, żona, dzieci, ciekawostki - Zyciorysy.info">
            <a:extLst>
              <a:ext uri="{FF2B5EF4-FFF2-40B4-BE49-F238E27FC236}">
                <a16:creationId xmlns:a16="http://schemas.microsoft.com/office/drawing/2014/main" id="{91CCCE09-9FEE-4E48-8C5D-9B50C8955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785" y="3645024"/>
            <a:ext cx="2363515" cy="2725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Król życia: Jan Kiepura - Kobieta w INTERIA.PL">
            <a:extLst>
              <a:ext uri="{FF2B5EF4-FFF2-40B4-BE49-F238E27FC236}">
                <a16:creationId xmlns:a16="http://schemas.microsoft.com/office/drawing/2014/main" id="{0137E11B-8E4E-417D-AA68-DCC84E4BB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194" y="1147832"/>
            <a:ext cx="1149301" cy="1826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▷ Zapis nutowy: obrazki ruchome, animowane gify i animacje ‐ 100% DARMO!">
            <a:extLst>
              <a:ext uri="{FF2B5EF4-FFF2-40B4-BE49-F238E27FC236}">
                <a16:creationId xmlns:a16="http://schemas.microsoft.com/office/drawing/2014/main" id="{137885C8-08C1-4C9B-9928-12227E33A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12" y="3789040"/>
            <a:ext cx="180500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ODAKwave - Jan Kiepura">
            <a:extLst>
              <a:ext uri="{FF2B5EF4-FFF2-40B4-BE49-F238E27FC236}">
                <a16:creationId xmlns:a16="http://schemas.microsoft.com/office/drawing/2014/main" id="{B93ABBB3-382D-46CC-B1D6-AA4EFE13B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98" y="5143533"/>
            <a:ext cx="1073524" cy="122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Jan Kiepura - Brunetki blondynki">
            <a:hlinkClick r:id="" action="ppaction://media"/>
            <a:extLst>
              <a:ext uri="{FF2B5EF4-FFF2-40B4-BE49-F238E27FC236}">
                <a16:creationId xmlns:a16="http://schemas.microsoft.com/office/drawing/2014/main" id="{E00F2714-B874-4075-AD56-8AE033E2B9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80422" y="5373216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63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ee Papirus Stock Photo | FreeImages">
            <a:extLst>
              <a:ext uri="{FF2B5EF4-FFF2-40B4-BE49-F238E27FC236}">
                <a16:creationId xmlns:a16="http://schemas.microsoft.com/office/drawing/2014/main" id="{C181369B-E728-46FA-B872-FBE27F362A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b="2750"/>
          <a:stretch/>
        </p:blipFill>
        <p:spPr bwMode="auto">
          <a:xfrm>
            <a:off x="457373" y="318687"/>
            <a:ext cx="6357119" cy="6206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3D426D6-6741-4A5F-8388-24A0C800EA11}"/>
              </a:ext>
            </a:extLst>
          </p:cNvPr>
          <p:cNvSpPr txBox="1"/>
          <p:nvPr/>
        </p:nvSpPr>
        <p:spPr>
          <a:xfrm>
            <a:off x="1269876" y="1268760"/>
            <a:ext cx="4752528" cy="4464496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6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Kiepura cechował się ogromną pracowitością. Całymi godzinami potrafił ćwiczyć jedną frazę czy nawet pojedynczy ton, nim osiągnął zadowalający go efekt.</a:t>
            </a:r>
            <a:endParaRPr lang="pl-PL" sz="16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6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Miał zawsze otwartą kieszeń dla biednych, acz zdolnych studentów. </a:t>
            </a:r>
            <a:endParaRPr lang="pl-PL" sz="16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6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Ponadto, podczas wojny, a nawet i później słał z zagranicy liczne dary potrzebującym rodakom. </a:t>
            </a:r>
            <a:endParaRPr lang="pl-PL" sz="16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6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Za pieniądze zarobione na scenach świata w okresie międzywojennym wybudował w Krynicy Zdroju hotel Willa „Patria”. Od 1967 roku corocznie odbywa się w Krynicy Zdroju Festiwal im. Jana Kiepury.</a:t>
            </a:r>
            <a:endParaRPr lang="pl-PL" sz="16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endParaRPr lang="pl-PL" sz="16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Sanatorium Patria - MAŁOPOLSKA TO GO">
            <a:extLst>
              <a:ext uri="{FF2B5EF4-FFF2-40B4-BE49-F238E27FC236}">
                <a16:creationId xmlns:a16="http://schemas.microsoft.com/office/drawing/2014/main" id="{A981233B-8A71-4D22-8686-219EB6411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540" y="2852936"/>
            <a:ext cx="4073872" cy="3428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▷ Piosenkarze i śpiewacy: obrazki ruchome, animowane gify i animacje ‐ 100%  DARMO!">
            <a:extLst>
              <a:ext uri="{FF2B5EF4-FFF2-40B4-BE49-F238E27FC236}">
                <a16:creationId xmlns:a16="http://schemas.microsoft.com/office/drawing/2014/main" id="{B37FBF02-E55C-45FE-8213-2E8484396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460" y="1988840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Jan Kiepura i Marta Eggerth [DUETY] | Dziennik Zachodni">
            <a:extLst>
              <a:ext uri="{FF2B5EF4-FFF2-40B4-BE49-F238E27FC236}">
                <a16:creationId xmlns:a16="http://schemas.microsoft.com/office/drawing/2014/main" id="{B880622C-D458-44F1-BEDE-B5BF7F08D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124" y="576887"/>
            <a:ext cx="2612703" cy="184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Jan Kiepura - Usta milczą">
            <a:hlinkClick r:id="" action="ppaction://media"/>
            <a:extLst>
              <a:ext uri="{FF2B5EF4-FFF2-40B4-BE49-F238E27FC236}">
                <a16:creationId xmlns:a16="http://schemas.microsoft.com/office/drawing/2014/main" id="{DC7A2AC9-7169-4D84-88DD-F7E6B5A58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66855" y="910082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ee Papirus Stock Photo | FreeImages">
            <a:extLst>
              <a:ext uri="{FF2B5EF4-FFF2-40B4-BE49-F238E27FC236}">
                <a16:creationId xmlns:a16="http://schemas.microsoft.com/office/drawing/2014/main" id="{C181369B-E728-46FA-B872-FBE27F362A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b="2750"/>
          <a:stretch/>
        </p:blipFill>
        <p:spPr bwMode="auto">
          <a:xfrm>
            <a:off x="5497933" y="390695"/>
            <a:ext cx="6357119" cy="6206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3D426D6-6741-4A5F-8388-24A0C800EA11}"/>
              </a:ext>
            </a:extLst>
          </p:cNvPr>
          <p:cNvSpPr txBox="1"/>
          <p:nvPr/>
        </p:nvSpPr>
        <p:spPr>
          <a:xfrm>
            <a:off x="6310436" y="1268760"/>
            <a:ext cx="4752528" cy="417646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Wybuch I wojny światowej zahamował rozwój miasta. </a:t>
            </a:r>
            <a:endParaRPr lang="pl-PL" sz="14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ts val="1680"/>
              </a:lnSpc>
              <a:spcAft>
                <a:spcPts val="1500"/>
              </a:spcAft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Pod koniec lipca 1914 roku Rosjanie opuścili Sosnowiec bez walki na ich miejsce wkrótce potem Niemcy zajęli miasto bez jednego strzału. </a:t>
            </a:r>
            <a:endParaRPr lang="pl-PL" sz="14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ts val="1680"/>
              </a:lnSpc>
              <a:spcAft>
                <a:spcPts val="1500"/>
              </a:spcAft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Na początku 1915 roku dokonano podziału Zagłębia: większa część Zagłębia, z Sosnowcem i Będzinem przypadła Niemcom, pozostałą część z Dąbrową Górniczą przejęli Austriacy. W tym samym roku terytorium miasta powiększyło się o Konstantynów, Środulę, </a:t>
            </a:r>
            <a:r>
              <a:rPr lang="pl-PL" sz="1400" i="1" dirty="0" err="1">
                <a:solidFill>
                  <a:schemeClr val="tx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Środulkę</a:t>
            </a: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Pekin, dwór Zagórze, Dębową Górę, Modrzejów i </a:t>
            </a:r>
            <a:r>
              <a:rPr lang="pl-PL" sz="1400" i="1" dirty="0" err="1">
                <a:solidFill>
                  <a:schemeClr val="tx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Milowice</a:t>
            </a: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pl-PL" sz="14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ts val="1680"/>
              </a:lnSpc>
              <a:spcAft>
                <a:spcPts val="1500"/>
              </a:spcAft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W połowie 1919 roku Sosnowiec stał się miejscem schronienia dla wielu Ślązaków zaangażowanych                                 w przygotowanie powstania skierowanego przeciw przyłączeniu Śląska do Niemiec. </a:t>
            </a:r>
            <a:endParaRPr lang="pl-PL" sz="14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ts val="1680"/>
              </a:lnSpc>
              <a:spcAft>
                <a:spcPts val="1500"/>
              </a:spcAft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Po wybuchu I powstania Alfred Zgrzebniok powołał sztab powstańczy z siedzibą w Sosnowca. </a:t>
            </a:r>
            <a:endParaRPr lang="pl-PL" sz="14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585F6A29-FE15-4E4A-883C-450A463BC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860" y="836712"/>
            <a:ext cx="3528392" cy="483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Łącznik prosty ze strzałką 2">
            <a:extLst>
              <a:ext uri="{FF2B5EF4-FFF2-40B4-BE49-F238E27FC236}">
                <a16:creationId xmlns:a16="http://schemas.microsoft.com/office/drawing/2014/main" id="{4C2469FB-C4EE-451C-ACAE-C22B2FE27A69}"/>
              </a:ext>
            </a:extLst>
          </p:cNvPr>
          <p:cNvCxnSpPr/>
          <p:nvPr/>
        </p:nvCxnSpPr>
        <p:spPr>
          <a:xfrm flipH="1" flipV="1">
            <a:off x="4150196" y="2420888"/>
            <a:ext cx="2160240" cy="64807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66D52AA5-B23C-4A47-8DBE-8229B71E5F2F}"/>
              </a:ext>
            </a:extLst>
          </p:cNvPr>
          <p:cNvCxnSpPr>
            <a:cxnSpLocks/>
          </p:cNvCxnSpPr>
          <p:nvPr/>
        </p:nvCxnSpPr>
        <p:spPr>
          <a:xfrm flipH="1">
            <a:off x="4150196" y="3422340"/>
            <a:ext cx="2160240" cy="65473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2" name="Picture 6" descr="▷ Żołnierze: obrazki ruchome, animowane gify i animacje ‐ 100% DARMO!">
            <a:extLst>
              <a:ext uri="{FF2B5EF4-FFF2-40B4-BE49-F238E27FC236}">
                <a16:creationId xmlns:a16="http://schemas.microsoft.com/office/drawing/2014/main" id="{D326AAA0-5374-4CE4-AD3B-9CCCCB631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252" y="5143078"/>
            <a:ext cx="12382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49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ee Papirus Stock Photo | FreeImages">
            <a:extLst>
              <a:ext uri="{FF2B5EF4-FFF2-40B4-BE49-F238E27FC236}">
                <a16:creationId xmlns:a16="http://schemas.microsoft.com/office/drawing/2014/main" id="{C181369B-E728-46FA-B872-FBE27F362A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b="2750"/>
          <a:stretch/>
        </p:blipFill>
        <p:spPr bwMode="auto">
          <a:xfrm>
            <a:off x="457373" y="318687"/>
            <a:ext cx="6357119" cy="6206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3D426D6-6741-4A5F-8388-24A0C800EA11}"/>
              </a:ext>
            </a:extLst>
          </p:cNvPr>
          <p:cNvSpPr txBox="1"/>
          <p:nvPr/>
        </p:nvSpPr>
        <p:spPr>
          <a:xfrm>
            <a:off x="1269876" y="1268760"/>
            <a:ext cx="4752528" cy="4464496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 algn="just">
              <a:lnSpc>
                <a:spcPts val="1680"/>
              </a:lnSpc>
              <a:spcAft>
                <a:spcPts val="1500"/>
              </a:spcAft>
            </a:pPr>
            <a:r>
              <a:rPr lang="pl-PL" sz="15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Po II powstaniu 19 grudnia 1920 roku, na cmentarzu, przy ulicy Smutnej odsłonięto pomnik – mauzoleum, który stanął na wspólnym grobie śląskich i zagłębiowskich powstańców.</a:t>
            </a:r>
            <a:endParaRPr lang="pl-PL" sz="15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ts val="1680"/>
              </a:lnSpc>
              <a:spcAft>
                <a:spcPts val="1500"/>
              </a:spcAft>
            </a:pPr>
            <a:r>
              <a:rPr lang="pl-PL" sz="15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Gdy wybuchło III powstanie, utworzono Centralny Komitet Pomocy Górnoślązakom Zagłębia Dąbrowskiego, na którego czele stał prezydent Sosnowca. </a:t>
            </a:r>
            <a:endParaRPr lang="pl-PL" sz="15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ts val="1680"/>
              </a:lnSpc>
              <a:spcAft>
                <a:spcPts val="1500"/>
              </a:spcAft>
            </a:pPr>
            <a:r>
              <a:rPr lang="pl-PL" sz="15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Wielu </a:t>
            </a:r>
            <a:r>
              <a:rPr lang="pl-PL" sz="1500" i="1" dirty="0" err="1">
                <a:solidFill>
                  <a:schemeClr val="tx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Zagłębiaków</a:t>
            </a:r>
            <a:r>
              <a:rPr lang="pl-PL" sz="15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wzięło udział w powstaniach śląskich, z Sosnowca przerzucano broń i przeprawiano ochotników z całej Polski. </a:t>
            </a:r>
            <a:endParaRPr lang="pl-PL" sz="15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ts val="1680"/>
              </a:lnSpc>
              <a:spcAft>
                <a:spcPts val="1500"/>
              </a:spcAft>
            </a:pPr>
            <a:r>
              <a:rPr lang="pl-PL" sz="15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20 czerwca 1922 roku z Sosnowca do Katowic wyruszyły oddziały gen. Stanisława Szeptyckiego, by uroczyście przyłączyć do Polski część Górnego Śląska.</a:t>
            </a:r>
            <a:endParaRPr lang="pl-PL" sz="15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endParaRPr lang="pl-PL" sz="15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Odsłonięcie Mauzoleum Powstańców Śląskich w Sosnowcu 19 grudnia 1920 r. –  Rzymskokatolicka Parafia pw. Miłosierdzia Bożego">
            <a:extLst>
              <a:ext uri="{FF2B5EF4-FFF2-40B4-BE49-F238E27FC236}">
                <a16:creationId xmlns:a16="http://schemas.microsoft.com/office/drawing/2014/main" id="{D2C25E29-3980-4480-AACE-C40610EDC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572" y="836712"/>
            <a:ext cx="3312368" cy="510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artoon Army Salute Gifs posted by Samantha Sellers">
            <a:extLst>
              <a:ext uri="{FF2B5EF4-FFF2-40B4-BE49-F238E27FC236}">
                <a16:creationId xmlns:a16="http://schemas.microsoft.com/office/drawing/2014/main" id="{F80CCDA6-EA67-4247-A56D-6F849E1D56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2" t="10296" r="9458" b="4272"/>
          <a:stretch/>
        </p:blipFill>
        <p:spPr bwMode="auto">
          <a:xfrm>
            <a:off x="6670476" y="4941168"/>
            <a:ext cx="79208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artoon Army Salute Gifs posted by Samantha Sellers">
            <a:extLst>
              <a:ext uri="{FF2B5EF4-FFF2-40B4-BE49-F238E27FC236}">
                <a16:creationId xmlns:a16="http://schemas.microsoft.com/office/drawing/2014/main" id="{D3F60FF8-8C64-4735-B317-611161D731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2" t="10296" r="9458" b="4272"/>
          <a:stretch/>
        </p:blipFill>
        <p:spPr bwMode="auto">
          <a:xfrm>
            <a:off x="10918948" y="5013176"/>
            <a:ext cx="792088" cy="1440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27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553C13-1EFB-4F9D-8823-5B762BFCA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1273" y="4221088"/>
            <a:ext cx="4581229" cy="1168400"/>
          </a:xfrm>
        </p:spPr>
        <p:txBody>
          <a:bodyPr>
            <a:normAutofit fontScale="90000"/>
          </a:bodyPr>
          <a:lstStyle/>
          <a:p>
            <a:r>
              <a:rPr lang="pl-PL" i="1" dirty="0"/>
              <a:t>Oddziały  powstańców  organizujących  swe  siły   m.in.  w  Sosnowcu </a:t>
            </a:r>
          </a:p>
        </p:txBody>
      </p:sp>
      <p:pic>
        <p:nvPicPr>
          <p:cNvPr id="5122" name="Picture 2" descr="Alfons Zgrzebniok, dowódca powstań śląskich - cz. III">
            <a:extLst>
              <a:ext uri="{FF2B5EF4-FFF2-40B4-BE49-F238E27FC236}">
                <a16:creationId xmlns:a16="http://schemas.microsoft.com/office/drawing/2014/main" id="{C67B7ADD-1944-42EA-B5A1-D4B2A3512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44" y="613766"/>
            <a:ext cx="4561880" cy="2852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ierwsze i drugie powstanie śląskie: czy pamiętamy o sierpniowych zrywach?  | Dziennik Zachodni">
            <a:extLst>
              <a:ext uri="{FF2B5EF4-FFF2-40B4-BE49-F238E27FC236}">
                <a16:creationId xmlns:a16="http://schemas.microsoft.com/office/drawing/2014/main" id="{DE3956FD-6CB4-49D6-AEF5-A7B268748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063" y="577361"/>
            <a:ext cx="5140318" cy="2924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trzały w Mysłowicach doprowadziły do wybuchu I powstania śląskiego -  Historia - polskieradio24.pl">
            <a:extLst>
              <a:ext uri="{FF2B5EF4-FFF2-40B4-BE49-F238E27FC236}">
                <a16:creationId xmlns:a16="http://schemas.microsoft.com/office/drawing/2014/main" id="{AEE3358C-0688-445C-A3E9-D5BC967C2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94" y="3789040"/>
            <a:ext cx="4581229" cy="2519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artoon Army Salute Gifs posted by Samantha Sellers">
            <a:extLst>
              <a:ext uri="{FF2B5EF4-FFF2-40B4-BE49-F238E27FC236}">
                <a16:creationId xmlns:a16="http://schemas.microsoft.com/office/drawing/2014/main" id="{143FD79D-0DED-4DE8-AC98-AC84BC5A3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2" t="10296" r="9458" b="4272"/>
          <a:stretch/>
        </p:blipFill>
        <p:spPr bwMode="auto">
          <a:xfrm>
            <a:off x="10506458" y="4876702"/>
            <a:ext cx="79208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32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ee Papirus Stock Photo | FreeImages">
            <a:extLst>
              <a:ext uri="{FF2B5EF4-FFF2-40B4-BE49-F238E27FC236}">
                <a16:creationId xmlns:a16="http://schemas.microsoft.com/office/drawing/2014/main" id="{C181369B-E728-46FA-B872-FBE27F362A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b="2750"/>
          <a:stretch/>
        </p:blipFill>
        <p:spPr bwMode="auto">
          <a:xfrm>
            <a:off x="5497933" y="390695"/>
            <a:ext cx="6357119" cy="6206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3D426D6-6741-4A5F-8388-24A0C800EA11}"/>
              </a:ext>
            </a:extLst>
          </p:cNvPr>
          <p:cNvSpPr txBox="1"/>
          <p:nvPr/>
        </p:nvSpPr>
        <p:spPr>
          <a:xfrm>
            <a:off x="6310436" y="1268760"/>
            <a:ext cx="4752528" cy="417646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 algn="just">
              <a:lnSpc>
                <a:spcPts val="1680"/>
              </a:lnSpc>
              <a:spcAft>
                <a:spcPts val="1500"/>
              </a:spcAft>
            </a:pPr>
            <a:r>
              <a:rPr lang="pl-PL" sz="15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W okresie międzywojennym Sosnowiec należał do województwa kieleckiego.</a:t>
            </a:r>
            <a:endParaRPr lang="pl-PL" sz="15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ts val="1680"/>
              </a:lnSpc>
              <a:spcAft>
                <a:spcPts val="1500"/>
              </a:spcAft>
            </a:pPr>
            <a:r>
              <a:rPr lang="pl-PL" sz="15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Według spisu z 1931 roku Polacy stanowili 80,9% mieszkańców miasta, 19% stanowili Żydzi, pozostali to Niemcy i Francuzi. </a:t>
            </a:r>
            <a:endParaRPr lang="pl-PL" sz="15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ts val="1680"/>
              </a:lnSpc>
              <a:spcAft>
                <a:spcPts val="1500"/>
              </a:spcAft>
            </a:pPr>
            <a:r>
              <a:rPr lang="pl-PL" sz="15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Żydzi zamieszkiwali głównie dzielnicę handlową - kwadrat zamknięty ulicami Warszawską, Małachowskiego, Piłsudskiego i Kościelną.</a:t>
            </a:r>
            <a:endParaRPr lang="pl-PL" sz="15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ts val="1680"/>
              </a:lnSpc>
              <a:spcAft>
                <a:spcPts val="1500"/>
              </a:spcAft>
            </a:pPr>
            <a:r>
              <a:rPr lang="pl-PL" sz="15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 marca 1934 roku Wojewoda Kielecki zarządził powstanie Starostwa Grodzkiego w Sosnowcu.                              Miasto dotychczas podlegało Starostwu Powiatowemu w Będzinie. </a:t>
            </a:r>
            <a:endParaRPr lang="pl-PL" sz="15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ts val="1680"/>
              </a:lnSpc>
              <a:spcAft>
                <a:spcPts val="1500"/>
              </a:spcAft>
            </a:pPr>
            <a:r>
              <a:rPr lang="pl-PL" sz="15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W 1935 roku uchwałą Rady Miejskiej Józef Piłsudski otrzymał Obywatelstwo Honorowe Miasta a w 1937 podobnego zaszczytu dostąpił Edward Rydz-Śmigły.</a:t>
            </a:r>
            <a:endParaRPr lang="pl-PL" sz="15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endParaRPr lang="pl-PL" sz="15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362" name="Picture 2" descr="SOSNOWIEC - Gminy Żydowskie 1918-1939 - Świętokrzyski Sztetl">
            <a:extLst>
              <a:ext uri="{FF2B5EF4-FFF2-40B4-BE49-F238E27FC236}">
                <a16:creationId xmlns:a16="http://schemas.microsoft.com/office/drawing/2014/main" id="{FF700977-8A76-4F93-A93C-D50C2EBED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762" y="4149080"/>
            <a:ext cx="3403282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 descr="SOSNOWIEC - Gminy Żydowskie 1918-1939 - Świętokrzyski Sztetl">
            <a:extLst>
              <a:ext uri="{FF2B5EF4-FFF2-40B4-BE49-F238E27FC236}">
                <a16:creationId xmlns:a16="http://schemas.microsoft.com/office/drawing/2014/main" id="{ABD1604F-BFFA-4723-AEB5-4B509FAC9B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52" y="716735"/>
            <a:ext cx="5082540" cy="3255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343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awartość — symbol zastępczy 13">
            <a:extLst>
              <a:ext uri="{FF2B5EF4-FFF2-40B4-BE49-F238E27FC236}">
                <a16:creationId xmlns:a16="http://schemas.microsoft.com/office/drawing/2014/main" id="{D9B9E8B2-D86D-4F0D-B236-9C4738DDEB0E}"/>
              </a:ext>
            </a:extLst>
          </p:cNvPr>
          <p:cNvSpPr txBox="1">
            <a:spLocks/>
          </p:cNvSpPr>
          <p:nvPr/>
        </p:nvSpPr>
        <p:spPr>
          <a:xfrm>
            <a:off x="693812" y="764704"/>
            <a:ext cx="6027657" cy="426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039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14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53896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55648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5915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6090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r>
              <a:rPr lang="pl-PL" sz="1900" b="1" i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Kiedy  patrzę  przed siebie,  widok  się  rozpościera,</a:t>
            </a:r>
            <a:br>
              <a:rPr lang="pl-PL" sz="1900" b="1" i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900" b="1" i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Widzę  łąki,  i  lasy,  domy  i  osiedla...</a:t>
            </a:r>
            <a:br>
              <a:rPr lang="pl-PL" sz="1900" b="1" i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pl-PL" sz="1900" b="1" i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900" b="1" i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Wszystko  takie  radosne,  piękne  i  kolorowe,                                                                                                                                                                        Lecz  czy  zawsze  tak  było?  Zbudowane?  Gotowe?</a:t>
            </a:r>
            <a:br>
              <a:rPr lang="pl-PL" sz="1900" b="1" i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pl-PL" sz="1900" b="1" i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900" b="1" i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Dom  mój  kiedyś  tu  nie  stał, były  zasiane  pola...</a:t>
            </a:r>
            <a:br>
              <a:rPr lang="pl-PL" sz="1900" b="1" i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900" b="1" i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Czy  powrót  w  ów  czas  możliwy?  Czy  dokonać  tego  zdołam?</a:t>
            </a:r>
            <a:br>
              <a:rPr lang="pl-PL" sz="1900" b="1" i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pl-PL" sz="1900" b="1" i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900" b="1" i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Ja  już  będę  spokojna, dam  go  i  Wam, ile  chcecie – bez  liku</a:t>
            </a:r>
            <a:br>
              <a:rPr lang="pl-PL" sz="1900" b="1" i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900" b="1" i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Tylko  zbuduję  sobie  taki   czasu  wehikuł...</a:t>
            </a:r>
            <a:br>
              <a:rPr lang="pl-PL" sz="1900" b="1" i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pl-PL" sz="1900" b="1" i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900" b="1" i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Niech  on  zabierze  mnie  wreszcie  w  te  tereny  nieznane,</a:t>
            </a:r>
            <a:br>
              <a:rPr lang="pl-PL" sz="1900" b="1" i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900" b="1" i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Na  których  żyć  nam  przyszło, nim  się  kiedyś  spotkamy...</a:t>
            </a:r>
            <a:br>
              <a:rPr lang="pl-PL" sz="1900" b="1" i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pl-PL" sz="1900" b="1" i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900" b="1" i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Może  poznamy  je  wspólnie, dzisiaj  tak  jak  dawniej,</a:t>
            </a:r>
            <a:br>
              <a:rPr lang="pl-PL" sz="1900" b="1" i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900" b="1" i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Kto  wie, co  nas  spotka… a  może  ktoś  odgadnie?</a:t>
            </a:r>
            <a:endParaRPr lang="pl-PL" sz="1900" b="1" i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l-PL" sz="1900" b="1" i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animowanegifkijesiennemireczki: Animowane obrazki i gify - jesienne pejzaże">
            <a:extLst>
              <a:ext uri="{FF2B5EF4-FFF2-40B4-BE49-F238E27FC236}">
                <a16:creationId xmlns:a16="http://schemas.microsoft.com/office/drawing/2014/main" id="{3D30B69F-A531-40E9-80A8-9C250FEA8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492" y="1196752"/>
            <a:ext cx="4497730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46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ee Papirus Stock Photo | FreeImages">
            <a:extLst>
              <a:ext uri="{FF2B5EF4-FFF2-40B4-BE49-F238E27FC236}">
                <a16:creationId xmlns:a16="http://schemas.microsoft.com/office/drawing/2014/main" id="{C181369B-E728-46FA-B872-FBE27F362A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b="2750"/>
          <a:stretch/>
        </p:blipFill>
        <p:spPr bwMode="auto">
          <a:xfrm>
            <a:off x="457373" y="318687"/>
            <a:ext cx="6357119" cy="6206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3D426D6-6741-4A5F-8388-24A0C800EA11}"/>
              </a:ext>
            </a:extLst>
          </p:cNvPr>
          <p:cNvSpPr txBox="1"/>
          <p:nvPr/>
        </p:nvSpPr>
        <p:spPr>
          <a:xfrm>
            <a:off x="1197868" y="1196752"/>
            <a:ext cx="4752528" cy="4464496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W dniu 1 września 1939 roku miasto Sosnowiec liczyło sobie blisko 134 000 ludności.</a:t>
            </a:r>
            <a:endParaRPr lang="pl-PL" sz="14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4 września 1939 r. Niemcy wkroczyli do Sosnowca.             Już pierwszego dnia hitlerowcy dokonali publicznych                          i pojedynczych egzekucji, w których zginęło kilkadziesiąt osób, zarówno Żydów jak i Polaków. </a:t>
            </a:r>
            <a:endParaRPr lang="pl-PL" sz="14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19 października 1939 roku Zagłębie Dąbrowskie stało się częścią Rzeszy, uzyskując status  prowincji śląskiej, rejencji katowickiej.</a:t>
            </a:r>
            <a:endParaRPr lang="pl-PL" sz="14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Jeszcze przed końcem 1939 roku w Sosnowcu działała konspiracyjna Organizacja Orła Białego oraz Służba Zwycięstwa Polski (późniejszy Związek Walki Zbrojnej  i Armia Krajowa). </a:t>
            </a:r>
            <a:endParaRPr lang="pl-PL" sz="14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W marcu 1940 r. utworzono przejściowy obóz                            w pofabrycznych halach zakładów Schoena przy  ulicy                       1 Maja. Obóz ten został później przekształcony w więzienie policyjne. </a:t>
            </a:r>
            <a:r>
              <a:rPr lang="pl-PL" sz="14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4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4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pl-PL" sz="14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endParaRPr lang="pl-PL" sz="14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az 6" descr="Wojenny Sosnowiec na starej fotografii">
            <a:extLst>
              <a:ext uri="{FF2B5EF4-FFF2-40B4-BE49-F238E27FC236}">
                <a16:creationId xmlns:a16="http://schemas.microsoft.com/office/drawing/2014/main" id="{00941488-B44D-4E53-A3A8-28E6E46CED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825" y="544894"/>
            <a:ext cx="4315163" cy="2884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0" name="Picture 2" descr="Historia Sosnowca – Wikipedia, wolna encyklopedia">
            <a:extLst>
              <a:ext uri="{FF2B5EF4-FFF2-40B4-BE49-F238E27FC236}">
                <a16:creationId xmlns:a16="http://schemas.microsoft.com/office/drawing/2014/main" id="{5F408D7B-18B2-493E-9EEE-93DDEEB54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508" y="3573016"/>
            <a:ext cx="4319451" cy="2780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32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ee Papirus Stock Photo | FreeImages">
            <a:extLst>
              <a:ext uri="{FF2B5EF4-FFF2-40B4-BE49-F238E27FC236}">
                <a16:creationId xmlns:a16="http://schemas.microsoft.com/office/drawing/2014/main" id="{C181369B-E728-46FA-B872-FBE27F362A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b="2750"/>
          <a:stretch/>
        </p:blipFill>
        <p:spPr bwMode="auto">
          <a:xfrm>
            <a:off x="457373" y="318687"/>
            <a:ext cx="6357119" cy="6206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3D426D6-6741-4A5F-8388-24A0C800EA11}"/>
              </a:ext>
            </a:extLst>
          </p:cNvPr>
          <p:cNvSpPr txBox="1"/>
          <p:nvPr/>
        </p:nvSpPr>
        <p:spPr>
          <a:xfrm>
            <a:off x="1269876" y="1124744"/>
            <a:ext cx="4752528" cy="4464496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Większość więźniów tego obozu (zazwyczaj mowa                        o ludziach narodowości żydowskiej) przetransportowana została do utworzonego naówczas obozu Auschwitz – Birkenau  w  Oświęcimiu. </a:t>
            </a:r>
            <a:endParaRPr lang="pl-PL" sz="14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W 1940 roku utworzono też na terenie Sosnowca getto, do którego sprowadzono ponad 5 000 Żydów ze Śląska. </a:t>
            </a:r>
            <a:endParaRPr lang="pl-PL" sz="14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W kwietniu i maju Niemcy przeprowadzili tzw. "</a:t>
            </a:r>
            <a:r>
              <a:rPr lang="pl-PL" sz="1400" i="1" dirty="0" err="1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Intelligenzaktion</a:t>
            </a: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". Aresztowano wówczas inżynierów, nauczycieli, techników i urzędników; część z nich wróciła do domów, nielicznej części pozostałych osób udało się przeżyć obóz koncentracyjny w Dachau. </a:t>
            </a:r>
            <a:endParaRPr lang="pl-PL" sz="14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27 stycznia 1945 r. miasto zostało zajęte przez Armię Czerwoną.</a:t>
            </a:r>
            <a:endParaRPr lang="pl-PL" sz="14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O ile gospodarka i powojenny przemysł miał nawet całkiem nieźle, o tyle liczba mieszkańców Sosnowca zmniejszyła się do 86 000.</a:t>
            </a:r>
            <a:endParaRPr lang="pl-PL" sz="14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Na powojenny urząd prezydenta miasta powołano     Adama Paska.</a:t>
            </a:r>
            <a:endParaRPr lang="pl-PL" sz="14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4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4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4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pl-PL" sz="14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endParaRPr lang="pl-PL" sz="14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az 6" descr="Vladek during World War II timeline | Timetoast timelines">
            <a:extLst>
              <a:ext uri="{FF2B5EF4-FFF2-40B4-BE49-F238E27FC236}">
                <a16:creationId xmlns:a16="http://schemas.microsoft.com/office/drawing/2014/main" id="{E6FCE2E3-8DBE-4CE1-B89B-D1712F953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508" y="620688"/>
            <a:ext cx="4320480" cy="2726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6" name="Picture 2" descr="Rachunek za transporty do Auschwitz">
            <a:extLst>
              <a:ext uri="{FF2B5EF4-FFF2-40B4-BE49-F238E27FC236}">
                <a16:creationId xmlns:a16="http://schemas.microsoft.com/office/drawing/2014/main" id="{8541E88D-7BBB-4E7C-84F2-79FE66BF8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971" y="3501008"/>
            <a:ext cx="3635985" cy="2726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82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ee Papirus Stock Photo | FreeImages">
            <a:extLst>
              <a:ext uri="{FF2B5EF4-FFF2-40B4-BE49-F238E27FC236}">
                <a16:creationId xmlns:a16="http://schemas.microsoft.com/office/drawing/2014/main" id="{C181369B-E728-46FA-B872-FBE27F362A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b="2750"/>
          <a:stretch/>
        </p:blipFill>
        <p:spPr bwMode="auto">
          <a:xfrm>
            <a:off x="5497933" y="390695"/>
            <a:ext cx="6357119" cy="6206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3D426D6-6741-4A5F-8388-24A0C800EA11}"/>
              </a:ext>
            </a:extLst>
          </p:cNvPr>
          <p:cNvSpPr txBox="1"/>
          <p:nvPr/>
        </p:nvSpPr>
        <p:spPr>
          <a:xfrm>
            <a:off x="6310436" y="1268760"/>
            <a:ext cx="4752528" cy="417646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roku 1953 w granicach miasta znalazły się Niwka, </a:t>
            </a:r>
            <a:r>
              <a:rPr lang="pl-PL" sz="1400" i="1" dirty="0" err="1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Dańdówka</a:t>
            </a: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Bobrek, Bór oraz Jęzor.</a:t>
            </a:r>
            <a:endParaRPr lang="pl-PL" sz="14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W  latach 60-tych oraz 70-tych w Sosnowcu miały miejsce następujące ważne wydarzenia:</a:t>
            </a:r>
            <a:endParaRPr lang="pl-PL" sz="14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Blip>
                <a:blip r:embed="rId3"/>
              </a:buBlip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1964r. – uruchomienie Szpitala Miejskiego nr 1</a:t>
            </a:r>
            <a:endParaRPr lang="pl-PL" sz="14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Blip>
                <a:blip r:embed="rId3"/>
              </a:buBlip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1967r. – przejazd Charlesa de Gaulle’a ulicami miasta</a:t>
            </a:r>
            <a:endParaRPr lang="pl-PL" sz="14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Blip>
                <a:blip r:embed="rId3"/>
              </a:buBlip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1968r. – odsłonięcie wieloletniego symbolu miasta, to znaczy Pomnika Czynu Rewolucyjnego</a:t>
            </a:r>
            <a:endParaRPr lang="pl-PL" sz="14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Blip>
                <a:blip r:embed="rId3"/>
              </a:buBlip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1975r. – w granice miasta włączono: </a:t>
            </a:r>
            <a:endParaRPr lang="pl-PL" sz="14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3605" algn="just">
              <a:lnSpc>
                <a:spcPct val="150000"/>
              </a:lnSpc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Kazimierz Górniczy, </a:t>
            </a:r>
            <a:endParaRPr lang="pl-PL" sz="14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3605" algn="just">
              <a:lnSpc>
                <a:spcPct val="150000"/>
              </a:lnSpc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Klimontów, </a:t>
            </a:r>
            <a:endParaRPr lang="pl-PL" sz="14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3605" algn="just">
              <a:lnSpc>
                <a:spcPct val="150000"/>
              </a:lnSpc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Porąbkę, </a:t>
            </a:r>
            <a:endParaRPr lang="pl-PL" sz="14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3605" algn="just">
              <a:lnSpc>
                <a:spcPct val="150000"/>
              </a:lnSpc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Zagórze </a:t>
            </a:r>
            <a:endParaRPr lang="pl-PL" sz="14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3605" algn="just">
              <a:lnSpc>
                <a:spcPct val="150000"/>
              </a:lnSpc>
              <a:spcAft>
                <a:spcPts val="800"/>
              </a:spcAft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 Maczki</a:t>
            </a:r>
            <a:endParaRPr lang="pl-PL" sz="14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 descr="Sosnowiec">
            <a:extLst>
              <a:ext uri="{FF2B5EF4-FFF2-40B4-BE49-F238E27FC236}">
                <a16:creationId xmlns:a16="http://schemas.microsoft.com/office/drawing/2014/main" id="{13582D21-1FBE-4F59-B6A6-9C03293C3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23" y="764704"/>
            <a:ext cx="4931410" cy="2881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4" name="Picture 2" descr="Sosnowiec Archiwum - Pomnik Czynu Rewolucyjnego | Facebook">
            <a:extLst>
              <a:ext uri="{FF2B5EF4-FFF2-40B4-BE49-F238E27FC236}">
                <a16:creationId xmlns:a16="http://schemas.microsoft.com/office/drawing/2014/main" id="{44E45447-AD6E-453A-8966-A0E7D42AB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740" y="3717032"/>
            <a:ext cx="1781175" cy="2562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65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ee Papirus Stock Photo | FreeImages">
            <a:extLst>
              <a:ext uri="{FF2B5EF4-FFF2-40B4-BE49-F238E27FC236}">
                <a16:creationId xmlns:a16="http://schemas.microsoft.com/office/drawing/2014/main" id="{C181369B-E728-46FA-B872-FBE27F362A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b="2750"/>
          <a:stretch/>
        </p:blipFill>
        <p:spPr bwMode="auto">
          <a:xfrm>
            <a:off x="457373" y="318687"/>
            <a:ext cx="6357119" cy="6206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3D426D6-6741-4A5F-8388-24A0C800EA11}"/>
              </a:ext>
            </a:extLst>
          </p:cNvPr>
          <p:cNvSpPr txBox="1"/>
          <p:nvPr/>
        </p:nvSpPr>
        <p:spPr>
          <a:xfrm>
            <a:off x="1219948" y="1052736"/>
            <a:ext cx="4752528" cy="4464496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3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 roku 1978 w dzielnicy Zagórze ma miejsce pierwsza inauguracja roku szkolnego Szkoły Podstawowej nr 38. </a:t>
            </a:r>
            <a:endParaRPr lang="pl-PL" sz="13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3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Uroczystość odbywa się w obecności ówczesnego wizytatora – pani mgr Alicji Wlazło, oraz innych zaproszonych gości. </a:t>
            </a:r>
            <a:endParaRPr lang="pl-PL" sz="13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3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Pierwszym dyrektorem zostaje mgr Ryszard Polak, wicedyrektorami: mgr Ewa Piotrowska-Jata i mgr Zenobia Wróblewska. </a:t>
            </a:r>
            <a:endParaRPr lang="pl-PL" sz="13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3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 czerwca 1984 roku w obecności prezydenta miasta               i wielu zaproszonych gości, nadano szkole imię Tadeusza Kościuszki.</a:t>
            </a:r>
            <a:endParaRPr lang="pl-PL" sz="13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3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Szkoła przetrwała do dnia dzisiejszego kształcąc                         w swoich murach niejednego wspaniałego człowieka. </a:t>
            </a:r>
            <a:endParaRPr lang="pl-PL" sz="13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3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Szkoła Podstawowa nr 38 jest szkołą publiczną,                            w której oprócz klas masowych tworzone są klasy integracyjne i specjalne (pierwsza klasa integracyjna powstała w roku szkolnym 1996/1997).</a:t>
            </a:r>
            <a:endParaRPr lang="pl-PL" sz="13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3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 września 2000r. Gimnazjum nr 8 wraz ze Szkołą Podstawową nr 38 im. Tadeusza Kościuszki i Ośrodkiem </a:t>
            </a:r>
            <a:r>
              <a:rPr lang="pl-PL" sz="1300" i="1" dirty="0" err="1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Szkolno</a:t>
            </a:r>
            <a:r>
              <a:rPr lang="pl-PL" sz="13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Rehabilitacyjnym istniało w strukturze Zespołu Szkół Ogólnokształcących nr 5.</a:t>
            </a:r>
            <a:endParaRPr lang="pl-PL" sz="13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endParaRPr lang="pl-PL" sz="13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 descr="Zdjęcie - Paweł Czopek - Szkoła Podstawowa nr 38, Sosnowiec">
            <a:extLst>
              <a:ext uri="{FF2B5EF4-FFF2-40B4-BE49-F238E27FC236}">
                <a16:creationId xmlns:a16="http://schemas.microsoft.com/office/drawing/2014/main" id="{2BED33CB-C868-424B-8624-B3CB7F440C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61"/>
          <a:stretch/>
        </p:blipFill>
        <p:spPr bwMode="auto">
          <a:xfrm>
            <a:off x="6735051" y="476672"/>
            <a:ext cx="4854434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E583288-C280-4640-B487-2E3A258B17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71"/>
          <a:stretch/>
        </p:blipFill>
        <p:spPr bwMode="auto">
          <a:xfrm>
            <a:off x="6748270" y="3656624"/>
            <a:ext cx="4850058" cy="2652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523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ee Papirus Stock Photo | FreeImages">
            <a:extLst>
              <a:ext uri="{FF2B5EF4-FFF2-40B4-BE49-F238E27FC236}">
                <a16:creationId xmlns:a16="http://schemas.microsoft.com/office/drawing/2014/main" id="{C181369B-E728-46FA-B872-FBE27F362A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b="2750"/>
          <a:stretch/>
        </p:blipFill>
        <p:spPr bwMode="auto">
          <a:xfrm>
            <a:off x="5497933" y="390695"/>
            <a:ext cx="6357119" cy="6206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3D426D6-6741-4A5F-8388-24A0C800EA11}"/>
              </a:ext>
            </a:extLst>
          </p:cNvPr>
          <p:cNvSpPr txBox="1"/>
          <p:nvPr/>
        </p:nvSpPr>
        <p:spPr>
          <a:xfrm>
            <a:off x="6310436" y="1268760"/>
            <a:ext cx="4752528" cy="417646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8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Bullą papieża Jana Pawła II z dnia 25 marca 1992 roku, zatytułowaną </a:t>
            </a:r>
            <a:r>
              <a:rPr lang="pl-PL" sz="1800" i="1" dirty="0" err="1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Totus</a:t>
            </a:r>
            <a:r>
              <a:rPr lang="pl-PL" sz="18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i="1" dirty="0" err="1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Tuus</a:t>
            </a:r>
            <a:r>
              <a:rPr lang="pl-PL" sz="18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i="1" dirty="0" err="1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Poloniae</a:t>
            </a:r>
            <a:r>
              <a:rPr lang="pl-PL" sz="18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i="1" dirty="0" err="1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Populus</a:t>
            </a:r>
            <a:r>
              <a:rPr lang="pl-PL" sz="18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utworzono diecezję sosnowiecką, a kościół Wniebowzięcia Najświętszej Maryi Panny, podniesiono do rangi katedry.</a:t>
            </a:r>
            <a:endParaRPr lang="pl-PL" sz="18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endParaRPr lang="pl-PL" sz="14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az 6" descr="Totus Tuus Poloniae Populus - 25 marca 1992 r | Kościół  Szczecińsko-kamieński">
            <a:extLst>
              <a:ext uri="{FF2B5EF4-FFF2-40B4-BE49-F238E27FC236}">
                <a16:creationId xmlns:a16="http://schemas.microsoft.com/office/drawing/2014/main" id="{7DB1B696-5CAA-47CA-934F-F296370C3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28" y="632713"/>
            <a:ext cx="4421505" cy="5722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 descr="Diecezja sosnowiecka – Wikipedia, wolna encyklopedia">
            <a:extLst>
              <a:ext uri="{FF2B5EF4-FFF2-40B4-BE49-F238E27FC236}">
                <a16:creationId xmlns:a16="http://schemas.microsoft.com/office/drawing/2014/main" id="{72B126DC-610D-49A8-81FC-51D742FD83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12" y="3212976"/>
            <a:ext cx="1833945" cy="277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224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ee Papirus Stock Photo | FreeImages">
            <a:extLst>
              <a:ext uri="{FF2B5EF4-FFF2-40B4-BE49-F238E27FC236}">
                <a16:creationId xmlns:a16="http://schemas.microsoft.com/office/drawing/2014/main" id="{C181369B-E728-46FA-B872-FBE27F362A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b="2750"/>
          <a:stretch/>
        </p:blipFill>
        <p:spPr bwMode="auto">
          <a:xfrm>
            <a:off x="457373" y="318687"/>
            <a:ext cx="6357119" cy="6206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3D426D6-6741-4A5F-8388-24A0C800EA11}"/>
              </a:ext>
            </a:extLst>
          </p:cNvPr>
          <p:cNvSpPr txBox="1"/>
          <p:nvPr/>
        </p:nvSpPr>
        <p:spPr>
          <a:xfrm>
            <a:off x="1197868" y="1052736"/>
            <a:ext cx="4752528" cy="4464496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8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18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8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Podczas wizyty papieskiej Jana Pawła II w roku 1999, w dniu 14 czerwca, papież Polak spotkał się z mieszkańcami miasta przy ulicy Gwiezdnej. 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endParaRPr lang="pl-PL" sz="1800" i="1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8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Kilkaset tysięcy wiernych z całego Zagłębia przybyło na papieską mszę. 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endParaRPr lang="pl-PL" i="1" dirty="0">
              <a:solidFill>
                <a:schemeClr val="tx2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8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Wydarzenie to można zaliczyć z całą pewnością do największych w dziejach miasta Sosnowca.</a:t>
            </a:r>
            <a:endParaRPr lang="pl-PL" sz="18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endParaRPr lang="pl-PL" sz="13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az 6" descr="Jan Paweł II w Sosnowcu – 18 lat temu papież odwiedził miasto | Twoje  Zagłębie">
            <a:extLst>
              <a:ext uri="{FF2B5EF4-FFF2-40B4-BE49-F238E27FC236}">
                <a16:creationId xmlns:a16="http://schemas.microsoft.com/office/drawing/2014/main" id="{D25876ED-9340-4E44-9E29-10F4F372F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553" y="332656"/>
            <a:ext cx="4752528" cy="3075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 descr="Dąbrowa Górnicza - Album Fotograficzny - NADESŁANE - Sosnowiec UM">
            <a:extLst>
              <a:ext uri="{FF2B5EF4-FFF2-40B4-BE49-F238E27FC236}">
                <a16:creationId xmlns:a16="http://schemas.microsoft.com/office/drawing/2014/main" id="{AF115ED3-E233-47B1-B426-CB9AC9971F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5"/>
          <a:stretch/>
        </p:blipFill>
        <p:spPr bwMode="auto">
          <a:xfrm>
            <a:off x="6761081" y="3284984"/>
            <a:ext cx="4859655" cy="3063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0267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ee Papirus Stock Photo | FreeImages">
            <a:extLst>
              <a:ext uri="{FF2B5EF4-FFF2-40B4-BE49-F238E27FC236}">
                <a16:creationId xmlns:a16="http://schemas.microsoft.com/office/drawing/2014/main" id="{C181369B-E728-46FA-B872-FBE27F362A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b="2750"/>
          <a:stretch/>
        </p:blipFill>
        <p:spPr bwMode="auto">
          <a:xfrm>
            <a:off x="1917948" y="885710"/>
            <a:ext cx="8856984" cy="4991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4">
            <a:extLst>
              <a:ext uri="{FF2B5EF4-FFF2-40B4-BE49-F238E27FC236}">
                <a16:creationId xmlns:a16="http://schemas.microsoft.com/office/drawing/2014/main" id="{67023270-9309-42A5-82E5-F51A717A73BA}"/>
              </a:ext>
            </a:extLst>
          </p:cNvPr>
          <p:cNvSpPr txBox="1"/>
          <p:nvPr/>
        </p:nvSpPr>
        <p:spPr>
          <a:xfrm>
            <a:off x="2998068" y="2132856"/>
            <a:ext cx="6696744" cy="2304256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pl-PL" sz="6000" i="1" dirty="0">
                <a:solidFill>
                  <a:schemeClr val="accent6">
                    <a:lumMod val="50000"/>
                  </a:schemeClr>
                </a:solidFill>
                <a:effectLst/>
                <a:latin typeface="Bodoni MT Black" panose="02070A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Rozsławili  Sosnowiec…</a:t>
            </a:r>
            <a:endParaRPr lang="pl-PL" sz="6000" dirty="0">
              <a:solidFill>
                <a:schemeClr val="accent6">
                  <a:lumMod val="50000"/>
                </a:schemeClr>
              </a:solidFill>
              <a:effectLst/>
              <a:latin typeface="Bodoni MT Black" panose="02070A030806060202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486" name="Picture 6" descr="New gif work. Kállai Andrea /PicMix: Augenia/, new , gif , work , kállai ,  andrea , picmix , augenia - PicMix">
            <a:extLst>
              <a:ext uri="{FF2B5EF4-FFF2-40B4-BE49-F238E27FC236}">
                <a16:creationId xmlns:a16="http://schemas.microsoft.com/office/drawing/2014/main" id="{6B63414D-9E4D-4FF6-914B-4136A2BB6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925544" y="3595835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New gif work. Kállai Andrea /PicMix: Augenia/, new , gif , work , kállai ,  andrea , picmix , augenia - PicMix">
            <a:extLst>
              <a:ext uri="{FF2B5EF4-FFF2-40B4-BE49-F238E27FC236}">
                <a16:creationId xmlns:a16="http://schemas.microsoft.com/office/drawing/2014/main" id="{4647CD8E-FE2A-4FF0-9B50-C73517538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17668">
            <a:off x="86124" y="22902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74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z rogami ściętymi po przekątnej 6">
            <a:extLst>
              <a:ext uri="{FF2B5EF4-FFF2-40B4-BE49-F238E27FC236}">
                <a16:creationId xmlns:a16="http://schemas.microsoft.com/office/drawing/2014/main" id="{F9293123-41BB-4D8B-B6AA-68F4C89E0AF5}"/>
              </a:ext>
            </a:extLst>
          </p:cNvPr>
          <p:cNvSpPr/>
          <p:nvPr/>
        </p:nvSpPr>
        <p:spPr>
          <a:xfrm>
            <a:off x="477788" y="3429000"/>
            <a:ext cx="2952328" cy="2952328"/>
          </a:xfrm>
          <a:prstGeom prst="snip2DiagRect">
            <a:avLst/>
          </a:prstGeom>
          <a:gradFill flip="none" rotWithShape="1">
            <a:gsLst>
              <a:gs pos="88000">
                <a:schemeClr val="accent1">
                  <a:tint val="66000"/>
                  <a:satMod val="160000"/>
                  <a:alpha val="5000"/>
                </a:schemeClr>
              </a:gs>
              <a:gs pos="91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7" name="Prostokąt z rogami ściętymi po przekątnej 6">
            <a:extLst>
              <a:ext uri="{FF2B5EF4-FFF2-40B4-BE49-F238E27FC236}">
                <a16:creationId xmlns:a16="http://schemas.microsoft.com/office/drawing/2014/main" id="{7673D6C2-88E9-4C00-B7D8-674C292E65A0}"/>
              </a:ext>
            </a:extLst>
          </p:cNvPr>
          <p:cNvSpPr/>
          <p:nvPr/>
        </p:nvSpPr>
        <p:spPr>
          <a:xfrm>
            <a:off x="4582244" y="476672"/>
            <a:ext cx="2952328" cy="3096344"/>
          </a:xfrm>
          <a:prstGeom prst="snip2DiagRect">
            <a:avLst/>
          </a:prstGeom>
          <a:gradFill flip="none" rotWithShape="1">
            <a:gsLst>
              <a:gs pos="88000">
                <a:schemeClr val="accent1">
                  <a:tint val="66000"/>
                  <a:satMod val="160000"/>
                  <a:alpha val="5000"/>
                </a:schemeClr>
              </a:gs>
              <a:gs pos="91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10" name="Prostokąt z rogami ściętymi po przekątnej 6">
            <a:extLst>
              <a:ext uri="{FF2B5EF4-FFF2-40B4-BE49-F238E27FC236}">
                <a16:creationId xmlns:a16="http://schemas.microsoft.com/office/drawing/2014/main" id="{7DE6210F-E5A6-4BC2-91C8-326DEEAC2A59}"/>
              </a:ext>
            </a:extLst>
          </p:cNvPr>
          <p:cNvSpPr/>
          <p:nvPr/>
        </p:nvSpPr>
        <p:spPr>
          <a:xfrm>
            <a:off x="8686700" y="3429000"/>
            <a:ext cx="3024337" cy="3024336"/>
          </a:xfrm>
          <a:prstGeom prst="snip2DiagRect">
            <a:avLst/>
          </a:prstGeom>
          <a:gradFill flip="none" rotWithShape="1">
            <a:gsLst>
              <a:gs pos="88000">
                <a:schemeClr val="accent1">
                  <a:tint val="66000"/>
                  <a:satMod val="160000"/>
                  <a:alpha val="5000"/>
                </a:schemeClr>
              </a:gs>
              <a:gs pos="91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pic>
        <p:nvPicPr>
          <p:cNvPr id="13" name="Obraz 12" descr="Jan KiepuraPolski śpiewak (tenor) i aktor">
            <a:extLst>
              <a:ext uri="{FF2B5EF4-FFF2-40B4-BE49-F238E27FC236}">
                <a16:creationId xmlns:a16="http://schemas.microsoft.com/office/drawing/2014/main" id="{D120155E-0212-4881-BC6D-12772C015B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19" y="513333"/>
            <a:ext cx="1664656" cy="26996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Pole tekstowe 30">
            <a:extLst>
              <a:ext uri="{FF2B5EF4-FFF2-40B4-BE49-F238E27FC236}">
                <a16:creationId xmlns:a16="http://schemas.microsoft.com/office/drawing/2014/main" id="{D243AED3-BE14-4C9A-A3C6-E0958F716B15}"/>
              </a:ext>
            </a:extLst>
          </p:cNvPr>
          <p:cNvSpPr txBox="1"/>
          <p:nvPr/>
        </p:nvSpPr>
        <p:spPr>
          <a:xfrm>
            <a:off x="477788" y="3438852"/>
            <a:ext cx="3261360" cy="387858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600" b="1" i="1" u="sng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Jan  Kiepura</a:t>
            </a:r>
            <a:endParaRPr lang="pl-PL" sz="16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pl-PL" sz="1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(ur. 16 V 1902 w Sosnowcu, zm. 15 VIII                 1966 w Harrison </a:t>
            </a:r>
            <a:r>
              <a:rPr lang="pl-PL" sz="120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(USA) – śpiewak (tenor) i aktor.</a:t>
            </a:r>
            <a:r>
              <a:rPr lang="pl-PL" sz="1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Mąż </a:t>
            </a:r>
            <a:r>
              <a:rPr lang="pl-PL" sz="12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Marthy</a:t>
            </a:r>
            <a:r>
              <a:rPr lang="pl-PL" sz="1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Eggerth.</a:t>
            </a:r>
          </a:p>
          <a:p>
            <a:pPr>
              <a:lnSpc>
                <a:spcPct val="107000"/>
              </a:lnSpc>
            </a:pPr>
            <a:r>
              <a:rPr lang="pl-PL" sz="12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pl-PL" sz="1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Kiepura nie odmawiał prawie nigdy prośbom o występy na cele społeczne, we wczesnych latach swej kariery zawsze miał otwarte serce i kieszeń dla biednych, lecz zdolnych studentów, zaś podczas wojny i później słał z zagranicy liczne dary potrzebującym pomocy rodakom. Kiepura </a:t>
            </a:r>
          </a:p>
          <a:p>
            <a:pPr>
              <a:lnSpc>
                <a:spcPct val="107000"/>
              </a:lnSpc>
            </a:pPr>
            <a:r>
              <a:rPr lang="pl-PL" sz="12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     </a:t>
            </a:r>
            <a:r>
              <a:rPr lang="pl-PL" sz="1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cechował się ogromną pracowitością.</a:t>
            </a:r>
            <a:endParaRPr lang="pl-PL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Obraz 14" descr="Pola NegriPolska aktorka teatralna i filmowa, międzynarodowa gwiazda kina niemego">
            <a:extLst>
              <a:ext uri="{FF2B5EF4-FFF2-40B4-BE49-F238E27FC236}">
                <a16:creationId xmlns:a16="http://schemas.microsoft.com/office/drawing/2014/main" id="{EDD73463-CECE-4D0D-A0AB-AF308A9DB8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211" y="3710007"/>
            <a:ext cx="2041321" cy="26664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Pole tekstowe 27">
            <a:extLst>
              <a:ext uri="{FF2B5EF4-FFF2-40B4-BE49-F238E27FC236}">
                <a16:creationId xmlns:a16="http://schemas.microsoft.com/office/drawing/2014/main" id="{DA2E1139-5244-453E-833B-824E48D6B4E0}"/>
              </a:ext>
            </a:extLst>
          </p:cNvPr>
          <p:cNvSpPr txBox="1"/>
          <p:nvPr/>
        </p:nvSpPr>
        <p:spPr>
          <a:xfrm>
            <a:off x="4582244" y="476672"/>
            <a:ext cx="3200400" cy="317754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600" b="1" i="1" u="sng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Pola  Negri</a:t>
            </a:r>
            <a:r>
              <a:rPr lang="pl-PL" sz="1600" i="1" u="sng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pl-PL" sz="16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pl-PL" sz="1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(ur. 3 I 1897 w Lipnie, zm. 1 VIII 1987                   w San Antonio (USA) – aktorka teatralna, filmowa, międzynarodowa gwiazda kina niemego.</a:t>
            </a:r>
            <a:endParaRPr lang="pl-PL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pl-PL" sz="9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Podczas podróży z Warszawy do Berlina na początku                      </a:t>
            </a:r>
          </a:p>
          <a:p>
            <a:pPr>
              <a:lnSpc>
                <a:spcPct val="107000"/>
              </a:lnSpc>
            </a:pPr>
            <a:r>
              <a:rPr lang="pl-PL" sz="9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1919 zatrzymano ją na stacji granicznej w Sosnowcu, rekwirując pudełka z kopią jej pierwszego filmu </a:t>
            </a:r>
          </a:p>
          <a:p>
            <a:pPr>
              <a:lnSpc>
                <a:spcPct val="107000"/>
              </a:lnSpc>
            </a:pPr>
            <a:r>
              <a:rPr lang="pl-PL" sz="900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Niewolnica zmysłów</a:t>
            </a:r>
            <a:r>
              <a:rPr lang="pl-PL" sz="9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. Ostatecznie nieporozumienie zakończyło się nawiązaniem bliskiej znajomości                              z  komendantem Straży Granicznej, podporucznikiem Eugeniuszem </a:t>
            </a:r>
            <a:r>
              <a:rPr lang="pl-PL" sz="9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Dąmbskim</a:t>
            </a:r>
            <a:r>
              <a:rPr lang="pl-PL" sz="9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i jeszcze w listopadzie tego samego roku para pobrała się. Akt ślubu z tego</a:t>
            </a:r>
            <a:r>
              <a:rPr lang="pl-PL" sz="90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  <a:hlinkClick r:id="rId5" tooltip="Akt małżeństwa"/>
              </a:rPr>
              <a:t> </a:t>
            </a:r>
            <a:r>
              <a:rPr lang="pl-PL" sz="9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wydarzenia znajduje się w katedrze sosnowieckiej, a aktorka </a:t>
            </a:r>
          </a:p>
          <a:p>
            <a:pPr>
              <a:lnSpc>
                <a:spcPct val="107000"/>
              </a:lnSpc>
            </a:pPr>
            <a:r>
              <a:rPr lang="pl-PL" sz="9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       </a:t>
            </a:r>
            <a:r>
              <a:rPr lang="pl-PL" sz="9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podpisała się na nim od razu jako „Apolonia hr. </a:t>
            </a:r>
          </a:p>
          <a:p>
            <a:pPr>
              <a:lnSpc>
                <a:spcPct val="107000"/>
              </a:lnSpc>
            </a:pPr>
            <a:r>
              <a:rPr lang="pl-PL" sz="9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              </a:t>
            </a:r>
            <a:r>
              <a:rPr lang="pl-PL" sz="9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Dąmbska-Chałupiec</a:t>
            </a:r>
            <a:r>
              <a:rPr lang="pl-PL" sz="9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”. Mieszkała u rodziny </a:t>
            </a:r>
          </a:p>
          <a:p>
            <a:pPr>
              <a:lnSpc>
                <a:spcPct val="107000"/>
              </a:lnSpc>
            </a:pPr>
            <a:r>
              <a:rPr lang="pl-PL" sz="9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            </a:t>
            </a:r>
            <a:r>
              <a:rPr lang="pl-PL" sz="9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męża w kamienicy przy ul. </a:t>
            </a:r>
            <a:r>
              <a:rPr lang="pl-PL" sz="900" dirty="0">
                <a:solidFill>
                  <a:srgbClr val="20212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Kołłątaja 6.</a:t>
            </a:r>
            <a:endParaRPr lang="pl-PL" sz="9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Obraz 16" descr="Władysław SzpilmanPolski kompozytor, pianista i aranżer żydowskiego pochodzenia">
            <a:extLst>
              <a:ext uri="{FF2B5EF4-FFF2-40B4-BE49-F238E27FC236}">
                <a16:creationId xmlns:a16="http://schemas.microsoft.com/office/drawing/2014/main" id="{F031D72E-8331-42D7-B568-FEE652DDE8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988" y="548680"/>
            <a:ext cx="1797140" cy="28082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Pole tekstowe 33">
            <a:extLst>
              <a:ext uri="{FF2B5EF4-FFF2-40B4-BE49-F238E27FC236}">
                <a16:creationId xmlns:a16="http://schemas.microsoft.com/office/drawing/2014/main" id="{B1D06EEC-967F-4B87-9FF0-B99A188842CF}"/>
              </a:ext>
            </a:extLst>
          </p:cNvPr>
          <p:cNvSpPr txBox="1"/>
          <p:nvPr/>
        </p:nvSpPr>
        <p:spPr>
          <a:xfrm>
            <a:off x="8686700" y="3429000"/>
            <a:ext cx="3261360" cy="353568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600" b="1" i="1" u="sng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Władysław  Szpilman</a:t>
            </a:r>
            <a:r>
              <a:rPr lang="pl-PL" sz="1600" i="1" u="sng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pl-PL" sz="16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pl-PL" sz="1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pl-PL" sz="12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ur. 5 XII 1911 w Sosnowcu , zm. 6 VII 2000 w Warszawie) – kompozytor, pianista i aranżer żydowskiego pochodzenia.</a:t>
            </a:r>
            <a:endParaRPr lang="pl-PL" sz="1100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0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Po wojnie Szpilman skomponował ponad 500 popularnych piosenek m.in. </a:t>
            </a:r>
            <a:r>
              <a:rPr lang="pl-PL" sz="10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Trzej przyjaciele z boiska</a:t>
            </a:r>
            <a:r>
              <a:rPr lang="pl-PL" sz="10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 </a:t>
            </a:r>
            <a:r>
              <a:rPr lang="pl-PL" sz="10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Tych lat nie odda nikt</a:t>
            </a:r>
            <a:r>
              <a:rPr lang="pl-PL" sz="10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 </a:t>
            </a:r>
            <a:r>
              <a:rPr lang="pl-PL" sz="10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W małym kinie</a:t>
            </a:r>
            <a:r>
              <a:rPr lang="pl-PL" sz="10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 czy  </a:t>
            </a:r>
            <a:r>
              <a:rPr lang="pl-PL" sz="10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Nas zaczarować musiał deszcz</a:t>
            </a:r>
            <a:r>
              <a:rPr lang="pl-PL" sz="10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.  </a:t>
            </a:r>
            <a:endParaRPr lang="pl-PL" sz="1000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pl-PL" sz="10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Był też autorem muzyki filmowej, wielu piosenek i słuchowisk radiowych dla dzieci, musicalów </a:t>
            </a:r>
            <a:r>
              <a:rPr lang="pl-PL" sz="10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Ciotka Karola</a:t>
            </a:r>
            <a:r>
              <a:rPr lang="pl-PL" sz="10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 i </a:t>
            </a:r>
            <a:r>
              <a:rPr lang="pl-PL" sz="10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Czerwony Kapturek</a:t>
            </a:r>
            <a:r>
              <a:rPr lang="pl-PL" sz="10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kompozytorem                 szeregu utworów symfonicznych (obecnie wydanych               </a:t>
            </a:r>
          </a:p>
          <a:p>
            <a:pPr>
              <a:lnSpc>
                <a:spcPct val="107000"/>
              </a:lnSpc>
            </a:pPr>
            <a:r>
              <a:rPr lang="pl-PL" sz="1000" dirty="0">
                <a:solidFill>
                  <a:schemeClr val="tx2"/>
                </a:solidFill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pl-PL" sz="10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w całości w wydawnictwie muzycznym w USA).</a:t>
            </a:r>
            <a:endParaRPr lang="pl-PL" sz="1000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pl-PL" sz="1000" dirty="0">
                <a:solidFill>
                  <a:schemeClr val="tx2"/>
                </a:solidFill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pl-PL" sz="10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    W 1947 Szpilman skomponował sygnał </a:t>
            </a:r>
            <a:endParaRPr lang="pl-PL" sz="1000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pl-PL" sz="10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             do </a:t>
            </a:r>
            <a:r>
              <a:rPr lang="pl-PL" sz="1000" u="none" strike="noStrike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  <a:hlinkClick r:id="rId7" tooltip="Polska Kronika Filmow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Polskiej Kroniki Filmowej</a:t>
            </a:r>
            <a:r>
              <a:rPr lang="pl-PL" sz="10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pl-PL" sz="1000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2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pl-PL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8" descr="▷ Zapis nutowy: obrazki ruchome, animowane gify i animacje ‐ 100% DARMO!">
            <a:extLst>
              <a:ext uri="{FF2B5EF4-FFF2-40B4-BE49-F238E27FC236}">
                <a16:creationId xmlns:a16="http://schemas.microsoft.com/office/drawing/2014/main" id="{AE027E1E-CC97-4264-83F9-0042B8AB9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596" y="1988840"/>
            <a:ext cx="1353750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▷ Piosenkarze i śpiewacy: obrazki ruchome, animowane gify i animacje ‐ 100%  DARMO!">
            <a:extLst>
              <a:ext uri="{FF2B5EF4-FFF2-40B4-BE49-F238E27FC236}">
                <a16:creationId xmlns:a16="http://schemas.microsoft.com/office/drawing/2014/main" id="{0C0CA2FE-BE08-48D2-9CC3-D5B3D4141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2083" y="1959490"/>
            <a:ext cx="953035" cy="95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67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Krzysztof Materna Polski konferansjer, satyryk, aktor, reżyser i producent telewizyjny">
            <a:extLst>
              <a:ext uri="{FF2B5EF4-FFF2-40B4-BE49-F238E27FC236}">
                <a16:creationId xmlns:a16="http://schemas.microsoft.com/office/drawing/2014/main" id="{AEECE702-121F-4442-8F83-83F0DF2E6B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5" r="10340" b="9723"/>
          <a:stretch/>
        </p:blipFill>
        <p:spPr bwMode="auto">
          <a:xfrm>
            <a:off x="765820" y="692696"/>
            <a:ext cx="2088232" cy="24109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Prostokąt z rogami ściętymi po przekątnej 6">
            <a:extLst>
              <a:ext uri="{FF2B5EF4-FFF2-40B4-BE49-F238E27FC236}">
                <a16:creationId xmlns:a16="http://schemas.microsoft.com/office/drawing/2014/main" id="{F9293123-41BB-4D8B-B6AA-68F4C89E0AF5}"/>
              </a:ext>
            </a:extLst>
          </p:cNvPr>
          <p:cNvSpPr/>
          <p:nvPr/>
        </p:nvSpPr>
        <p:spPr>
          <a:xfrm>
            <a:off x="477788" y="3429000"/>
            <a:ext cx="2952328" cy="2952328"/>
          </a:xfrm>
          <a:prstGeom prst="snip2DiagRect">
            <a:avLst/>
          </a:prstGeom>
          <a:gradFill flip="none" rotWithShape="1">
            <a:gsLst>
              <a:gs pos="88000">
                <a:schemeClr val="accent1">
                  <a:tint val="66000"/>
                  <a:satMod val="160000"/>
                  <a:alpha val="5000"/>
                </a:schemeClr>
              </a:gs>
              <a:gs pos="91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6" name="Pole tekstowe 7">
            <a:extLst>
              <a:ext uri="{FF2B5EF4-FFF2-40B4-BE49-F238E27FC236}">
                <a16:creationId xmlns:a16="http://schemas.microsoft.com/office/drawing/2014/main" id="{E816A84F-7106-4E61-B8E0-4C5B68F068CC}"/>
              </a:ext>
            </a:extLst>
          </p:cNvPr>
          <p:cNvSpPr txBox="1"/>
          <p:nvPr/>
        </p:nvSpPr>
        <p:spPr>
          <a:xfrm>
            <a:off x="488272" y="3429000"/>
            <a:ext cx="2941844" cy="295232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600" b="1" i="1" u="sng" dirty="0">
                <a:solidFill>
                  <a:schemeClr val="accent6">
                    <a:lumMod val="50000"/>
                  </a:schemeClr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Krzysztof  Materna</a:t>
            </a:r>
            <a:r>
              <a:rPr lang="pl-PL" sz="1600" i="1" u="sng" dirty="0">
                <a:solidFill>
                  <a:schemeClr val="accent6">
                    <a:lumMod val="50000"/>
                  </a:schemeClr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pl-PL" sz="1600" dirty="0">
              <a:solidFill>
                <a:schemeClr val="accent6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pl-PL" sz="1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(ur. 28 X 1948r. </a:t>
            </a:r>
            <a:r>
              <a:rPr lang="pl-PL" sz="12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w</a:t>
            </a:r>
            <a:r>
              <a:rPr lang="pl-PL" sz="1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Sosnowcu</a:t>
            </a:r>
            <a:r>
              <a:rPr lang="pl-PL" sz="12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) – satyryk, konferansjer,, </a:t>
            </a:r>
            <a:r>
              <a:rPr lang="pl-PL" sz="1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aktor, reżyser, producent telewizyjny.</a:t>
            </a:r>
            <a:endParaRPr lang="pl-PL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Współtwórca programów radiowych                 i telewizyjnych, m.in.: „Spotkania                                 z balladą”. </a:t>
            </a:r>
            <a:endParaRPr lang="pl-PL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Pod koniec lat 80. i na początku 90. XX wieku wraz z Wojciechem Mannem                tworzył duet telewizyjny realizując </a:t>
            </a:r>
          </a:p>
          <a:p>
            <a:r>
              <a:rPr lang="pl-PL" sz="12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pl-PL" sz="1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programy, w TP (</a:t>
            </a:r>
            <a:r>
              <a:rPr lang="pl-PL" sz="1200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Mądrej głowie,                </a:t>
            </a:r>
          </a:p>
          <a:p>
            <a:r>
              <a:rPr lang="pl-PL" sz="1200" i="1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</a:t>
            </a:r>
            <a:r>
              <a:rPr lang="pl-PL" sz="1200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Za chwilę dalszy ciąg programu,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200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</a:t>
            </a:r>
            <a:r>
              <a:rPr lang="pl-PL" sz="1200" i="1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MdM</a:t>
            </a:r>
            <a:r>
              <a:rPr lang="pl-PL" sz="1200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pl-PL" sz="1200" i="1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MdM</a:t>
            </a:r>
            <a:r>
              <a:rPr lang="pl-PL" sz="1200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po godzinach).</a:t>
            </a:r>
            <a:endParaRPr lang="pl-PL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Prostokąt z rogami ściętymi po przekątnej 6">
            <a:extLst>
              <a:ext uri="{FF2B5EF4-FFF2-40B4-BE49-F238E27FC236}">
                <a16:creationId xmlns:a16="http://schemas.microsoft.com/office/drawing/2014/main" id="{7673D6C2-88E9-4C00-B7D8-674C292E65A0}"/>
              </a:ext>
            </a:extLst>
          </p:cNvPr>
          <p:cNvSpPr/>
          <p:nvPr/>
        </p:nvSpPr>
        <p:spPr>
          <a:xfrm>
            <a:off x="4582244" y="476672"/>
            <a:ext cx="2952328" cy="2952328"/>
          </a:xfrm>
          <a:prstGeom prst="snip2DiagRect">
            <a:avLst/>
          </a:prstGeom>
          <a:gradFill flip="none" rotWithShape="1">
            <a:gsLst>
              <a:gs pos="88000">
                <a:schemeClr val="accent1">
                  <a:tint val="66000"/>
                  <a:satMod val="160000"/>
                  <a:alpha val="5000"/>
                </a:schemeClr>
              </a:gs>
              <a:gs pos="91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pic>
        <p:nvPicPr>
          <p:cNvPr id="8" name="Obraz 7" descr="Michał CzerneckiZnany aktor teatralny, serialowy i filmowy">
            <a:extLst>
              <a:ext uri="{FF2B5EF4-FFF2-40B4-BE49-F238E27FC236}">
                <a16:creationId xmlns:a16="http://schemas.microsoft.com/office/drawing/2014/main" id="{4C3E11C5-04AC-4E1D-9638-E44A39A865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5" r="33151"/>
          <a:stretch/>
        </p:blipFill>
        <p:spPr bwMode="auto">
          <a:xfrm>
            <a:off x="5158308" y="3717032"/>
            <a:ext cx="1872208" cy="25150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Pole tekstowe 5">
            <a:extLst>
              <a:ext uri="{FF2B5EF4-FFF2-40B4-BE49-F238E27FC236}">
                <a16:creationId xmlns:a16="http://schemas.microsoft.com/office/drawing/2014/main" id="{DD70123C-C8C5-4010-B2D9-827CF0A4B69C}"/>
              </a:ext>
            </a:extLst>
          </p:cNvPr>
          <p:cNvSpPr txBox="1"/>
          <p:nvPr/>
        </p:nvSpPr>
        <p:spPr>
          <a:xfrm>
            <a:off x="4582244" y="549404"/>
            <a:ext cx="3096344" cy="316762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600" b="1" i="1" u="sng" dirty="0">
                <a:solidFill>
                  <a:schemeClr val="accent6">
                    <a:lumMod val="50000"/>
                  </a:schemeClr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Michał Czernecki</a:t>
            </a:r>
            <a:r>
              <a:rPr lang="pl-PL" sz="1600" i="1" u="sng" dirty="0">
                <a:solidFill>
                  <a:schemeClr val="accent6">
                    <a:lumMod val="50000"/>
                  </a:schemeClr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pl-PL" sz="1600" dirty="0">
              <a:solidFill>
                <a:schemeClr val="accent6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pl-PL" sz="1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(ur. 4 IV 1978 w Sosnowcu) – polski                    aktor teatralny, telewizyjny i filmowy. </a:t>
            </a:r>
            <a:endParaRPr lang="pl-PL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   Wystąpił w filmach takich jak Doskonałe popołudnie </a:t>
            </a:r>
            <a:r>
              <a:rPr lang="pl-PL" sz="1200" i="1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1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(2005), </a:t>
            </a:r>
            <a:r>
              <a:rPr lang="pl-PL" sz="1200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Wojna polsko–ruska</a:t>
            </a:r>
            <a:r>
              <a:rPr lang="pl-PL" sz="1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(2009), Wałęsa, Człowiek z nadziei (2013), Planeta singli (2016) i Podatek od miłości (2018). </a:t>
            </a:r>
            <a:endParaRPr lang="pl-PL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pl-PL" sz="1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Rozpoznawalność zawdzięcza występom                  w serialach telewizyjnych, w tym Na dobre    </a:t>
            </a:r>
          </a:p>
          <a:p>
            <a:pPr>
              <a:lnSpc>
                <a:spcPct val="107000"/>
              </a:lnSpc>
            </a:pPr>
            <a:r>
              <a:rPr lang="pl-PL" sz="1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i na złe (2005 - 2006), Londyńczycy </a:t>
            </a:r>
          </a:p>
          <a:p>
            <a:pPr>
              <a:lnSpc>
                <a:spcPct val="107000"/>
              </a:lnSpc>
            </a:pPr>
            <a:r>
              <a:rPr lang="pl-PL" sz="12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     </a:t>
            </a:r>
            <a:r>
              <a:rPr lang="pl-PL" sz="1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(2008), M jak miłość (2015)… </a:t>
            </a:r>
            <a:r>
              <a:rPr lang="pl-PL" sz="12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itd</a:t>
            </a:r>
            <a:r>
              <a:rPr lang="pl-PL" sz="1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pl-PL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rostokąt z rogami ściętymi po przekątnej 6">
            <a:extLst>
              <a:ext uri="{FF2B5EF4-FFF2-40B4-BE49-F238E27FC236}">
                <a16:creationId xmlns:a16="http://schemas.microsoft.com/office/drawing/2014/main" id="{7DE6210F-E5A6-4BC2-91C8-326DEEAC2A59}"/>
              </a:ext>
            </a:extLst>
          </p:cNvPr>
          <p:cNvSpPr/>
          <p:nvPr/>
        </p:nvSpPr>
        <p:spPr>
          <a:xfrm>
            <a:off x="8686699" y="3429000"/>
            <a:ext cx="3013853" cy="2952328"/>
          </a:xfrm>
          <a:prstGeom prst="snip2DiagRect">
            <a:avLst/>
          </a:prstGeom>
          <a:gradFill flip="none" rotWithShape="1">
            <a:gsLst>
              <a:gs pos="88000">
                <a:schemeClr val="accent1">
                  <a:tint val="66000"/>
                  <a:satMod val="160000"/>
                  <a:alpha val="5000"/>
                </a:schemeClr>
              </a:gs>
              <a:gs pos="91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pic>
        <p:nvPicPr>
          <p:cNvPr id="11" name="Obraz 10" descr="Łukasz SimlatZnany aktor">
            <a:extLst>
              <a:ext uri="{FF2B5EF4-FFF2-40B4-BE49-F238E27FC236}">
                <a16:creationId xmlns:a16="http://schemas.microsoft.com/office/drawing/2014/main" id="{776B9F05-1DB9-4099-812B-2F9992B672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9" r="27290"/>
          <a:stretch/>
        </p:blipFill>
        <p:spPr bwMode="auto">
          <a:xfrm>
            <a:off x="9118748" y="681102"/>
            <a:ext cx="1762426" cy="24103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Pole tekstowe 23">
            <a:extLst>
              <a:ext uri="{FF2B5EF4-FFF2-40B4-BE49-F238E27FC236}">
                <a16:creationId xmlns:a16="http://schemas.microsoft.com/office/drawing/2014/main" id="{1EEF898B-C1C4-4326-B239-BDD3A7413D21}"/>
              </a:ext>
            </a:extLst>
          </p:cNvPr>
          <p:cNvSpPr txBox="1"/>
          <p:nvPr/>
        </p:nvSpPr>
        <p:spPr>
          <a:xfrm>
            <a:off x="8737708" y="3428960"/>
            <a:ext cx="3096344" cy="288036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600" b="1" i="1" u="sng" dirty="0">
                <a:solidFill>
                  <a:schemeClr val="accent6">
                    <a:lumMod val="50000"/>
                  </a:schemeClr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Łukasz  </a:t>
            </a:r>
            <a:r>
              <a:rPr lang="pl-PL" sz="1600" b="1" i="1" u="sng" dirty="0" err="1">
                <a:solidFill>
                  <a:schemeClr val="accent6">
                    <a:lumMod val="50000"/>
                  </a:schemeClr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Simlat</a:t>
            </a:r>
            <a:r>
              <a:rPr lang="pl-PL" sz="1600" i="1" u="sng" dirty="0">
                <a:solidFill>
                  <a:schemeClr val="accent6">
                    <a:lumMod val="50000"/>
                  </a:schemeClr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pl-PL" sz="1600" dirty="0">
              <a:solidFill>
                <a:schemeClr val="accent6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pl-PL" sz="1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(ur. 11 XII 1977 w Sosnowcu) – aktor.</a:t>
            </a:r>
            <a:endParaRPr lang="pl-PL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pl-PL" sz="1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W filmie zadebiutował rolą epizodyczną                         w serialu Dom (2000). Przez jakiś czas                 grał drobne role w filmach i serialach. Reżyser Izabella Cywińska, powierzyła             mu ambitną rolę rozdartego wewnętrznie Arka w produkcji produkcji </a:t>
            </a:r>
            <a:r>
              <a:rPr lang="pl-PL" sz="1200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Kochankowie      z Marony</a:t>
            </a:r>
            <a:r>
              <a:rPr lang="pl-PL" sz="1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 (2005). Później grał Szymona               w uhonorowanym kilkoma nagrodami filmie </a:t>
            </a:r>
            <a:r>
              <a:rPr lang="pl-PL" sz="1200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Statyści</a:t>
            </a:r>
            <a:r>
              <a:rPr lang="pl-PL" sz="1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 (2006) oraz drugoplanową, ale dającą się zapamiętać, rolę ojca Adasia </a:t>
            </a:r>
          </a:p>
          <a:p>
            <a:pPr>
              <a:lnSpc>
                <a:spcPct val="107000"/>
              </a:lnSpc>
            </a:pPr>
            <a:r>
              <a:rPr lang="pl-PL" sz="1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    we </a:t>
            </a:r>
            <a:r>
              <a:rPr lang="pl-PL" sz="1200" i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Wszyscy jesteśmy Chrystusami</a:t>
            </a:r>
            <a:r>
              <a:rPr lang="pl-PL" sz="1200" i="1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pl-PL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FILIA BORY : Konkurs recytatorski">
            <a:extLst>
              <a:ext uri="{FF2B5EF4-FFF2-40B4-BE49-F238E27FC236}">
                <a16:creationId xmlns:a16="http://schemas.microsoft.com/office/drawing/2014/main" id="{1AB64731-6760-44F6-8716-2116BACDE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540" y="3555465"/>
            <a:ext cx="1125089" cy="102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ILIA BORY : Konkurs recytatorski">
            <a:extLst>
              <a:ext uri="{FF2B5EF4-FFF2-40B4-BE49-F238E27FC236}">
                <a16:creationId xmlns:a16="http://schemas.microsoft.com/office/drawing/2014/main" id="{30D0F031-FE50-449A-A9ED-95967D21A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18148" y="3492232"/>
            <a:ext cx="1194452" cy="108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09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z rogami ściętymi po przekątnej 6">
            <a:extLst>
              <a:ext uri="{FF2B5EF4-FFF2-40B4-BE49-F238E27FC236}">
                <a16:creationId xmlns:a16="http://schemas.microsoft.com/office/drawing/2014/main" id="{F9293123-41BB-4D8B-B6AA-68F4C89E0AF5}"/>
              </a:ext>
            </a:extLst>
          </p:cNvPr>
          <p:cNvSpPr/>
          <p:nvPr/>
        </p:nvSpPr>
        <p:spPr>
          <a:xfrm>
            <a:off x="477788" y="3429000"/>
            <a:ext cx="2952328" cy="2952328"/>
          </a:xfrm>
          <a:prstGeom prst="snip2DiagRect">
            <a:avLst/>
          </a:prstGeom>
          <a:gradFill flip="none" rotWithShape="1">
            <a:gsLst>
              <a:gs pos="88000">
                <a:schemeClr val="accent1">
                  <a:tint val="66000"/>
                  <a:satMod val="160000"/>
                  <a:alpha val="5000"/>
                </a:schemeClr>
              </a:gs>
              <a:gs pos="91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7" name="Prostokąt z rogami ściętymi po przekątnej 6">
            <a:extLst>
              <a:ext uri="{FF2B5EF4-FFF2-40B4-BE49-F238E27FC236}">
                <a16:creationId xmlns:a16="http://schemas.microsoft.com/office/drawing/2014/main" id="{7673D6C2-88E9-4C00-B7D8-674C292E65A0}"/>
              </a:ext>
            </a:extLst>
          </p:cNvPr>
          <p:cNvSpPr/>
          <p:nvPr/>
        </p:nvSpPr>
        <p:spPr>
          <a:xfrm>
            <a:off x="4582244" y="476672"/>
            <a:ext cx="2952328" cy="2952328"/>
          </a:xfrm>
          <a:prstGeom prst="snip2DiagRect">
            <a:avLst/>
          </a:prstGeom>
          <a:gradFill flip="none" rotWithShape="1">
            <a:gsLst>
              <a:gs pos="88000">
                <a:schemeClr val="accent1">
                  <a:tint val="66000"/>
                  <a:satMod val="160000"/>
                  <a:alpha val="5000"/>
                </a:schemeClr>
              </a:gs>
              <a:gs pos="91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10" name="Prostokąt z rogami ściętymi po przekątnej 6">
            <a:extLst>
              <a:ext uri="{FF2B5EF4-FFF2-40B4-BE49-F238E27FC236}">
                <a16:creationId xmlns:a16="http://schemas.microsoft.com/office/drawing/2014/main" id="{7DE6210F-E5A6-4BC2-91C8-326DEEAC2A59}"/>
              </a:ext>
            </a:extLst>
          </p:cNvPr>
          <p:cNvSpPr/>
          <p:nvPr/>
        </p:nvSpPr>
        <p:spPr>
          <a:xfrm>
            <a:off x="8686699" y="3429000"/>
            <a:ext cx="3013853" cy="2952328"/>
          </a:xfrm>
          <a:prstGeom prst="snip2DiagRect">
            <a:avLst/>
          </a:prstGeom>
          <a:gradFill flip="none" rotWithShape="1">
            <a:gsLst>
              <a:gs pos="88000">
                <a:schemeClr val="accent1">
                  <a:tint val="66000"/>
                  <a:satMod val="160000"/>
                  <a:alpha val="5000"/>
                </a:schemeClr>
              </a:gs>
              <a:gs pos="91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pic>
        <p:nvPicPr>
          <p:cNvPr id="13" name="Obraz 12" descr="Jacek CyganPolski autor tekstów piosenek, poeta, scenarzysta, autor musicalowy, juror i organizator festiwali muzycznych">
            <a:extLst>
              <a:ext uri="{FF2B5EF4-FFF2-40B4-BE49-F238E27FC236}">
                <a16:creationId xmlns:a16="http://schemas.microsoft.com/office/drawing/2014/main" id="{B6D12FCE-B4DF-435E-BE1F-B1708FEA26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5" r="23408"/>
          <a:stretch/>
        </p:blipFill>
        <p:spPr bwMode="auto">
          <a:xfrm>
            <a:off x="693812" y="677196"/>
            <a:ext cx="2232248" cy="24637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Pole tekstowe 24">
            <a:extLst>
              <a:ext uri="{FF2B5EF4-FFF2-40B4-BE49-F238E27FC236}">
                <a16:creationId xmlns:a16="http://schemas.microsoft.com/office/drawing/2014/main" id="{B9E9691A-9389-48E3-ADEE-E7447D8C5F7D}"/>
              </a:ext>
            </a:extLst>
          </p:cNvPr>
          <p:cNvSpPr txBox="1"/>
          <p:nvPr/>
        </p:nvSpPr>
        <p:spPr>
          <a:xfrm>
            <a:off x="549796" y="3429000"/>
            <a:ext cx="3024337" cy="273558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600" b="1" i="1" u="sng" dirty="0">
                <a:solidFill>
                  <a:schemeClr val="accent6">
                    <a:lumMod val="50000"/>
                  </a:schemeClr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Jacek  Cygan</a:t>
            </a:r>
            <a:r>
              <a:rPr lang="pl-PL" sz="1600" i="1" u="sng" dirty="0">
                <a:solidFill>
                  <a:schemeClr val="accent6">
                    <a:lumMod val="50000"/>
                  </a:schemeClr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pl-PL" sz="1600" dirty="0">
              <a:solidFill>
                <a:schemeClr val="accent6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pl-PL" sz="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pl-PL" sz="1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(ur. 6 VII 1950 w Sosnowcu) – autor tekstów piosenek, poeta, scenarzysta, juror i organizator festiwali muzycznych, członek kapituły Nagrody Literackiej im. Leopolda Staffa, a także osobowość telewizyjna. Kawaler Orderu Uśmiechu</a:t>
            </a:r>
            <a:r>
              <a:rPr lang="pl-PL" sz="120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pl-PL" sz="1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Członek Akademii Fonograficznej ZPAV. Od 2014 honorowy obywatel Sosnowca.</a:t>
            </a:r>
            <a:r>
              <a:rPr lang="pl-PL" sz="12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Napisał ponad 1000 tekstów piosenek, z czego wiele stało się znanymi przebojami. Sześć z nich otrzymywało pierwsze </a:t>
            </a:r>
          </a:p>
          <a:p>
            <a:pPr>
              <a:lnSpc>
                <a:spcPct val="107000"/>
              </a:lnSpc>
            </a:pPr>
            <a:r>
              <a:rPr lang="pl-PL" sz="1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  nagrody Krajowego Festiwalu </a:t>
            </a:r>
          </a:p>
          <a:p>
            <a:pPr>
              <a:lnSpc>
                <a:spcPct val="107000"/>
              </a:lnSpc>
            </a:pPr>
            <a:r>
              <a:rPr lang="pl-PL" sz="12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r>
              <a:rPr lang="pl-PL" sz="1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Piosenki Polskiej w Opolu</a:t>
            </a:r>
            <a:r>
              <a:rPr lang="pl-PL" sz="12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l-PL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Obraz 14" descr="Wiesław Drzewicz: Cierpiał w samotności! - pomponik.pl">
            <a:extLst>
              <a:ext uri="{FF2B5EF4-FFF2-40B4-BE49-F238E27FC236}">
                <a16:creationId xmlns:a16="http://schemas.microsoft.com/office/drawing/2014/main" id="{1CB32BC9-7296-40BD-94F7-D8D1AC1A55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4"/>
          <a:stretch/>
        </p:blipFill>
        <p:spPr bwMode="auto">
          <a:xfrm>
            <a:off x="4924718" y="3645025"/>
            <a:ext cx="2578664" cy="26635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Pole tekstowe 20">
            <a:extLst>
              <a:ext uri="{FF2B5EF4-FFF2-40B4-BE49-F238E27FC236}">
                <a16:creationId xmlns:a16="http://schemas.microsoft.com/office/drawing/2014/main" id="{57288410-3F49-4FB0-9A09-413847BF87EE}"/>
              </a:ext>
            </a:extLst>
          </p:cNvPr>
          <p:cNvSpPr txBox="1"/>
          <p:nvPr/>
        </p:nvSpPr>
        <p:spPr>
          <a:xfrm>
            <a:off x="4582244" y="516632"/>
            <a:ext cx="3024337" cy="32004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500" b="1" i="1" u="sng" dirty="0">
                <a:solidFill>
                  <a:schemeClr val="accent6">
                    <a:lumMod val="50000"/>
                  </a:schemeClr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Wiesław  Drzewicz</a:t>
            </a:r>
            <a:r>
              <a:rPr lang="pl-PL" sz="1500" i="1" u="sng" dirty="0">
                <a:solidFill>
                  <a:schemeClr val="accent6">
                    <a:lumMod val="50000"/>
                  </a:schemeClr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pl-PL" sz="1100" dirty="0">
              <a:solidFill>
                <a:schemeClr val="accent6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pl-PL" sz="12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(ur. 19 III 1927 w Warszawie, zm. 31 XII 1996)</a:t>
            </a:r>
            <a:r>
              <a:rPr lang="pl-PL" sz="12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polski aktor teatralny, filmowy, telewizyjny, radiowy i dubbingowy.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2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 Od 1969 był aktorem teatrów warszawskich. </a:t>
            </a:r>
            <a:r>
              <a:rPr lang="pl-PL" sz="1200" b="1" i="1" dirty="0">
                <a:solidFill>
                  <a:schemeClr val="tx2"/>
                </a:solidFill>
                <a:effectLst/>
                <a:latin typeface="Georgia" panose="02040502050405020303" pitchFamily="18" charset="0"/>
              </a:rPr>
              <a:t>W latach 1955-63 był aktorem Teatru Zagłębia w</a:t>
            </a:r>
            <a:r>
              <a:rPr lang="pl-PL" sz="1200" b="0" i="1" dirty="0">
                <a:solidFill>
                  <a:schemeClr val="tx2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pl-PL" sz="1200" b="1" i="1" dirty="0">
                <a:solidFill>
                  <a:schemeClr val="tx2"/>
                </a:solidFill>
                <a:effectLst/>
                <a:latin typeface="Georgia" panose="02040502050405020303" pitchFamily="18" charset="0"/>
              </a:rPr>
              <a:t>Sosnowcu</a:t>
            </a:r>
            <a:r>
              <a:rPr lang="pl-PL" sz="1200" b="0" i="1" dirty="0">
                <a:solidFill>
                  <a:schemeClr val="tx2"/>
                </a:solidFill>
                <a:effectLst/>
                <a:latin typeface="Georgia" panose="02040502050405020303" pitchFamily="18" charset="0"/>
              </a:rPr>
              <a:t>.</a:t>
            </a:r>
            <a:r>
              <a:rPr lang="pl-PL" sz="1200" b="0" i="0" dirty="0">
                <a:solidFill>
                  <a:schemeClr val="tx2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pl-PL" sz="12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W 1976 zagrał małą rolę   w filmie Człowiek z marmuru.</a:t>
            </a:r>
          </a:p>
          <a:p>
            <a:pPr>
              <a:lnSpc>
                <a:spcPct val="107000"/>
              </a:lnSpc>
            </a:pPr>
            <a:r>
              <a:rPr lang="pl-PL" sz="1200" dirty="0">
                <a:solidFill>
                  <a:schemeClr val="tx2"/>
                </a:solidFill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pl-PL" sz="12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Był silnie związany z Polskim Radiem. </a:t>
            </a:r>
          </a:p>
          <a:p>
            <a:pPr>
              <a:lnSpc>
                <a:spcPct val="107000"/>
              </a:lnSpc>
            </a:pPr>
            <a:r>
              <a:rPr lang="pl-PL" sz="1200" dirty="0">
                <a:solidFill>
                  <a:schemeClr val="tx2"/>
                </a:solidFill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pl-PL" sz="12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Grał w radiowych serialach </a:t>
            </a:r>
          </a:p>
          <a:p>
            <a:pPr>
              <a:lnSpc>
                <a:spcPct val="107000"/>
              </a:lnSpc>
            </a:pPr>
            <a:r>
              <a:rPr lang="pl-PL" sz="1200" dirty="0">
                <a:solidFill>
                  <a:schemeClr val="tx2"/>
                </a:solidFill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    </a:t>
            </a:r>
            <a:r>
              <a:rPr lang="pl-PL" sz="12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W Jezioranach i </a:t>
            </a:r>
            <a:r>
              <a:rPr lang="pl-PL" sz="1200" dirty="0" err="1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Marysiakowie</a:t>
            </a:r>
            <a:r>
              <a:rPr lang="pl-PL" sz="12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pl-PL" sz="11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CCCB744E-5D8D-47B4-BB0E-6F5A0B23D727}"/>
              </a:ext>
            </a:extLst>
          </p:cNvPr>
          <p:cNvSpPr txBox="1"/>
          <p:nvPr/>
        </p:nvSpPr>
        <p:spPr>
          <a:xfrm>
            <a:off x="8665700" y="3429000"/>
            <a:ext cx="3117344" cy="273558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500" b="1" i="1" u="sng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Wojciech  Modest  </a:t>
            </a:r>
            <a:r>
              <a:rPr lang="pl-PL" sz="1500" b="1" i="1" u="sng" dirty="0" err="1">
                <a:solidFill>
                  <a:schemeClr val="tx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Amaro</a:t>
            </a:r>
            <a:r>
              <a:rPr lang="pl-PL" sz="1500" i="1" u="sng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pl-PL" sz="11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pl-PL" sz="1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(ur. 12 II 1972 w Sosnowcu)  – kucharz                   </a:t>
            </a:r>
            <a:r>
              <a:rPr lang="pl-PL" sz="12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i restaurator.</a:t>
            </a:r>
            <a:endParaRPr lang="pl-PL" sz="1100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2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   Praktykował u boku najlepszych na świecie szefów kuchni.</a:t>
            </a:r>
            <a:endParaRPr lang="pl-PL" sz="1100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pl-PL" sz="12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    W 2008 został wyróżniony przez Międzynarodową  Akademię Gastronomiczną tytułem „</a:t>
            </a:r>
            <a:r>
              <a:rPr lang="pl-PL" sz="1200" dirty="0" err="1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Chef</a:t>
            </a:r>
            <a:r>
              <a:rPr lang="pl-PL" sz="12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pl-PL" sz="1200" dirty="0" err="1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L'Avenir</a:t>
            </a:r>
            <a:r>
              <a:rPr lang="pl-PL" sz="12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”. W Warszawie otworzył restaurację Atelie</a:t>
            </a:r>
            <a:r>
              <a:rPr lang="pl-PL" sz="1200" dirty="0">
                <a:solidFill>
                  <a:schemeClr val="tx2"/>
                </a:solidFill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r </a:t>
            </a:r>
            <a:r>
              <a:rPr lang="pl-PL" sz="1200" dirty="0" err="1">
                <a:solidFill>
                  <a:schemeClr val="tx2"/>
                </a:solidFill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Amaro</a:t>
            </a:r>
            <a:r>
              <a:rPr lang="pl-PL" sz="1200" dirty="0">
                <a:solidFill>
                  <a:schemeClr val="tx2"/>
                </a:solidFill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pl-PL" sz="12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która w 2013 jako pierwsza restauracja w Polsce została </a:t>
            </a:r>
          </a:p>
          <a:p>
            <a:pPr>
              <a:lnSpc>
                <a:spcPct val="107000"/>
              </a:lnSpc>
            </a:pPr>
            <a:r>
              <a:rPr lang="pl-PL" sz="12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    oznaczona gwiazdką Michelin.</a:t>
            </a:r>
            <a:endParaRPr lang="pl-PL" sz="1100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Obraz 18" descr="Wojciech Modest AmaroPolski kucharz i restaurator">
            <a:extLst>
              <a:ext uri="{FF2B5EF4-FFF2-40B4-BE49-F238E27FC236}">
                <a16:creationId xmlns:a16="http://schemas.microsoft.com/office/drawing/2014/main" id="{D7D40A0C-F335-4521-91E0-60E8389CA9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8" r="6397"/>
          <a:stretch/>
        </p:blipFill>
        <p:spPr bwMode="auto">
          <a:xfrm>
            <a:off x="8902725" y="620688"/>
            <a:ext cx="2160239" cy="25720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458" name="Picture 2" descr="FILIA BORY : Konkurs recytatorski">
            <a:extLst>
              <a:ext uri="{FF2B5EF4-FFF2-40B4-BE49-F238E27FC236}">
                <a16:creationId xmlns:a16="http://schemas.microsoft.com/office/drawing/2014/main" id="{EAC45398-9B2B-415D-85A8-D40910ED5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116" y="3204200"/>
            <a:ext cx="1125089" cy="102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▷ Kucharze i szefowie kuchni: obrazki ruchome, animowane gify i animacje ‐  100% DARMO!">
            <a:extLst>
              <a:ext uri="{FF2B5EF4-FFF2-40B4-BE49-F238E27FC236}">
                <a16:creationId xmlns:a16="http://schemas.microsoft.com/office/drawing/2014/main" id="{8EE9281B-4524-4AD1-BF84-C54570220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580" y="2813863"/>
            <a:ext cx="1028485" cy="104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42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fy Chomiki - Gify i obrazki na GifyAgusi.pl">
            <a:extLst>
              <a:ext uri="{FF2B5EF4-FFF2-40B4-BE49-F238E27FC236}">
                <a16:creationId xmlns:a16="http://schemas.microsoft.com/office/drawing/2014/main" id="{F0BF819F-DFF6-46AA-B57D-2D425E123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604" y="692696"/>
            <a:ext cx="40005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wartość — symbol zastępczy 13">
            <a:extLst>
              <a:ext uri="{FF2B5EF4-FFF2-40B4-BE49-F238E27FC236}">
                <a16:creationId xmlns:a16="http://schemas.microsoft.com/office/drawing/2014/main" id="{BD5BD0A1-2029-431B-9B21-2BD28FC44E3A}"/>
              </a:ext>
            </a:extLst>
          </p:cNvPr>
          <p:cNvSpPr txBox="1">
            <a:spLocks/>
          </p:cNvSpPr>
          <p:nvPr/>
        </p:nvSpPr>
        <p:spPr>
          <a:xfrm>
            <a:off x="693812" y="1844824"/>
            <a:ext cx="6027657" cy="3168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039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14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53896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55648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5915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6090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l-PL" sz="3000" b="1" i="1" dirty="0">
              <a:solidFill>
                <a:schemeClr val="accent6">
                  <a:lumMod val="75000"/>
                </a:schemeClr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r>
              <a:rPr lang="pl-PL" sz="3000" b="1" i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Witam  wszystkich  bardzo  serdecznie  i  zapraszam  do  obejrzenia  prezentacji                dotyczącej  mojego  ukochanego  miasta – Sosnowca </a:t>
            </a:r>
            <a:r>
              <a:rPr lang="pl-PL" sz="3000" b="1" i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…  </a:t>
            </a:r>
            <a:endParaRPr lang="pl-PL" sz="3000" b="1" i="1" dirty="0">
              <a:solidFill>
                <a:schemeClr val="accent6">
                  <a:lumMod val="75000"/>
                </a:schemeClr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1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esień - Animacje z wodą - Eucharystia - Chomikuj.pl na Stylowi.pl">
            <a:extLst>
              <a:ext uri="{FF2B5EF4-FFF2-40B4-BE49-F238E27FC236}">
                <a16:creationId xmlns:a16="http://schemas.microsoft.com/office/drawing/2014/main" id="{6AA1D9DF-AA70-4F38-B4FC-D44623A28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972" y="548680"/>
            <a:ext cx="8064896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62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Sosnowiec Główny dworzec kolejowy – Kolejna pocztówka w galerii | 41-200.pl  Sosnowiec">
            <a:extLst>
              <a:ext uri="{FF2B5EF4-FFF2-40B4-BE49-F238E27FC236}">
                <a16:creationId xmlns:a16="http://schemas.microsoft.com/office/drawing/2014/main" id="{D9C99AEA-FF8C-47C0-8E47-E0EFE42F5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61" y="562140"/>
            <a:ext cx="5294199" cy="3346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fotopolska.eu - Polska na fotografii">
            <a:extLst>
              <a:ext uri="{FF2B5EF4-FFF2-40B4-BE49-F238E27FC236}">
                <a16:creationId xmlns:a16="http://schemas.microsoft.com/office/drawing/2014/main" id="{1CF0AD1B-7BE7-4949-968E-951D15747F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30"/>
          <a:stretch/>
        </p:blipFill>
        <p:spPr bwMode="auto">
          <a:xfrm>
            <a:off x="6303642" y="2962622"/>
            <a:ext cx="5119362" cy="3346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2" descr="LIRYKA, LIRYKA...: Lokomotywa - Julian Tuwim">
            <a:extLst>
              <a:ext uri="{FF2B5EF4-FFF2-40B4-BE49-F238E27FC236}">
                <a16:creationId xmlns:a16="http://schemas.microsoft.com/office/drawing/2014/main" id="{48C79C79-5194-45A6-AB57-09E542753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931" y="427763"/>
            <a:ext cx="936105" cy="15610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LIRYKA, LIRYKA...: Lokomotywa - Julian Tuwim">
            <a:extLst>
              <a:ext uri="{FF2B5EF4-FFF2-40B4-BE49-F238E27FC236}">
                <a16:creationId xmlns:a16="http://schemas.microsoft.com/office/drawing/2014/main" id="{51328EED-D267-4B1E-8426-1117C0338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88" y="4869160"/>
            <a:ext cx="936105" cy="15610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ree Papirus Stock Photo | FreeImages">
            <a:extLst>
              <a:ext uri="{FF2B5EF4-FFF2-40B4-BE49-F238E27FC236}">
                <a16:creationId xmlns:a16="http://schemas.microsoft.com/office/drawing/2014/main" id="{F4454F75-C339-4AEB-91ED-DC51845A14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b="2750"/>
          <a:stretch/>
        </p:blipFill>
        <p:spPr bwMode="auto">
          <a:xfrm>
            <a:off x="1269876" y="3908838"/>
            <a:ext cx="4824536" cy="2616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631CD2BB-536D-448B-AEAA-41A83BCE579B}"/>
              </a:ext>
            </a:extLst>
          </p:cNvPr>
          <p:cNvSpPr txBox="1"/>
          <p:nvPr/>
        </p:nvSpPr>
        <p:spPr>
          <a:xfrm>
            <a:off x="1773932" y="4196695"/>
            <a:ext cx="39604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tx2"/>
                </a:solidFill>
                <a:latin typeface="Georgia" panose="02040502050405020303" pitchFamily="18" charset="0"/>
              </a:rPr>
              <a:t>Początki  sosnowieckiej  stacji  wiążą  się  z  budową  kolei  Warszawsko – Wiedeńskiej.  </a:t>
            </a:r>
          </a:p>
          <a:p>
            <a:r>
              <a:rPr lang="pl-PL" sz="1000" b="0" i="0" dirty="0">
                <a:solidFill>
                  <a:schemeClr val="tx2"/>
                </a:solidFill>
                <a:effectLst/>
                <a:latin typeface="Georgia" panose="02040502050405020303" pitchFamily="18" charset="0"/>
              </a:rPr>
              <a:t>W dniu 25 listopada 1838 zostało powołane Towarzystwo Drogi Żelaznej Warszawsko-Wiedeńskiej, które rozpoczęło budowę linii kolejowej łączącej Warszawę z Granicą (obecnie Sosnowiec Maczki). Budowę, mimo kłopotów organizacyjno-finansowych, ukończono etapami pod Zarządem Drogi Żelaznej Warszawsko-Wiedeńskiej 5 kwietnia 1848, kiedy to oddano do użytku odcinek Ząbkowice – Granica.</a:t>
            </a:r>
          </a:p>
          <a:p>
            <a:r>
              <a:rPr lang="pl-PL" sz="1000" b="0" i="0" dirty="0">
                <a:solidFill>
                  <a:schemeClr val="tx2"/>
                </a:solidFill>
                <a:effectLst/>
                <a:latin typeface="Georgia" panose="02040502050405020303" pitchFamily="18" charset="0"/>
              </a:rPr>
              <a:t>Powstanie stacji dało początek szybkiemu rozwojowi miasta, dzięki czemu wokół niej powstały obiekty użyteczności publicznej (banki, hotele i placówki handlowo-usługowe) oraz obiekty mieszkalne, co sprawiło że Sosnowiec w 1902 otrzymał prawa miejskie od cara Mikołaja II</a:t>
            </a:r>
            <a:endParaRPr lang="pl-PL" sz="10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26626" name="Picture 2" descr="Papier Vierge Vider - Image gratuite sur Pixabay">
            <a:extLst>
              <a:ext uri="{FF2B5EF4-FFF2-40B4-BE49-F238E27FC236}">
                <a16:creationId xmlns:a16="http://schemas.microsoft.com/office/drawing/2014/main" id="{3CFC108D-7BC0-4026-AC0D-194B876D4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444" y="404664"/>
            <a:ext cx="4248472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B93509E7-40BA-4406-94C7-F89CB3FD08FF}"/>
              </a:ext>
            </a:extLst>
          </p:cNvPr>
          <p:cNvSpPr txBox="1"/>
          <p:nvPr/>
        </p:nvSpPr>
        <p:spPr>
          <a:xfrm>
            <a:off x="6814492" y="764704"/>
            <a:ext cx="338437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i="0" dirty="0">
                <a:solidFill>
                  <a:srgbClr val="202122"/>
                </a:solidFill>
                <a:effectLst/>
                <a:latin typeface="Georgia" panose="02040502050405020303" pitchFamily="18" charset="0"/>
              </a:rPr>
              <a:t>                 Sosnowiec Główny</a:t>
            </a:r>
            <a:r>
              <a:rPr lang="pl-PL" sz="1000" b="0" i="0" dirty="0">
                <a:solidFill>
                  <a:srgbClr val="202122"/>
                </a:solidFill>
                <a:effectLst/>
                <a:latin typeface="Georgia" panose="02040502050405020303" pitchFamily="18" charset="0"/>
              </a:rPr>
              <a:t> – stacja kolejowa – jedna                             </a:t>
            </a:r>
          </a:p>
          <a:p>
            <a:r>
              <a:rPr lang="pl-PL" sz="1000" dirty="0">
                <a:solidFill>
                  <a:srgbClr val="202122"/>
                </a:solidFill>
                <a:latin typeface="Georgia" panose="02040502050405020303" pitchFamily="18" charset="0"/>
              </a:rPr>
              <a:t> </a:t>
            </a:r>
            <a:r>
              <a:rPr lang="pl-PL" sz="1000" b="0" i="0" dirty="0">
                <a:solidFill>
                  <a:srgbClr val="202122"/>
                </a:solidFill>
                <a:effectLst/>
                <a:latin typeface="Georgia" panose="02040502050405020303" pitchFamily="18" charset="0"/>
              </a:rPr>
              <a:t>z najważniejszych w woj. śląskim, usytuowana w centrum miasta. Według klasyfikacji PKP stacja ma najwyższą kategorię Premium. Powstała 24 sierpnia 1859 w ramach połączenia linii Kolei Warszawsko-Wiedeńskiej i Kolei Górnośląskiej jako stacja graniczna, która z biegiem czasu dała początek miastu Sosnowiec. Stacja stanowi również węzeł kolejowy, z którego linie odchodzą w kierunku Katowic czy Warszawy Centralnej. Odjeżdżają z niej pociągi wszystkich kategorii, w tym Express i InterCity, a także pociągi międzynarodowe.</a:t>
            </a:r>
            <a:endParaRPr lang="pl-PL" sz="10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67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ree Papirus Stock Photo | FreeImages">
            <a:extLst>
              <a:ext uri="{FF2B5EF4-FFF2-40B4-BE49-F238E27FC236}">
                <a16:creationId xmlns:a16="http://schemas.microsoft.com/office/drawing/2014/main" id="{F4454F75-C339-4AEB-91ED-DC51845A14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b="2750"/>
          <a:stretch/>
        </p:blipFill>
        <p:spPr bwMode="auto">
          <a:xfrm>
            <a:off x="477789" y="380446"/>
            <a:ext cx="5184575" cy="2616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631CD2BB-536D-448B-AEAA-41A83BCE579B}"/>
              </a:ext>
            </a:extLst>
          </p:cNvPr>
          <p:cNvSpPr txBox="1"/>
          <p:nvPr/>
        </p:nvSpPr>
        <p:spPr>
          <a:xfrm>
            <a:off x="981844" y="620688"/>
            <a:ext cx="4176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Teatr Zagłębia w Sosnowcu</a:t>
            </a:r>
            <a:r>
              <a:rPr lang="pl-PL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przy ulicy Teatralnej. Powstał w 1897 roku, z siedzibą w gmachu wzniesionym z prywatnych środków przedsiębiorcy hrabiego Mortimera Renarda jako 6 teatr w Królestwie Polskim (Kongresowym), czy jak niekiedy jest podawane „na ziemiach polskich”. Podłożem do zaistnienia - zaskakującego, zdawałoby się, w środowisku bardzo robotniczym - była ożywiona już w latach siedemdziesiątych XIX w. działalność w mieście teatrów amatorskich</a:t>
            </a:r>
            <a:r>
              <a:rPr lang="pl-PL" sz="1000" b="0" i="0" dirty="0">
                <a:solidFill>
                  <a:schemeClr val="tx2"/>
                </a:solidFill>
                <a:effectLst/>
                <a:latin typeface="Georgia" panose="02040502050405020303" pitchFamily="18" charset="0"/>
              </a:rPr>
              <a:t>.</a:t>
            </a:r>
          </a:p>
          <a:p>
            <a:r>
              <a:rPr lang="pl-PL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Działały one zwłaszcza właśnie w środowisku robotniczym, szczególnie widoczny w branży włókienniczej, wśród pracowników której działał teatr prawdopodobnie od 1872 roku. Drugie znaczące pod tym aspektem środowisko to kolejarze, pośród których z początkiem lat osiemdziesiątych XIX w. zaczęły działać nawet dwa takie amatorskie teatry kolejowe. Działały one na terenie obecnego Śródmieścia oraz dzielnicy znanej obecnie jako Maczki.</a:t>
            </a:r>
          </a:p>
        </p:txBody>
      </p:sp>
      <p:pic>
        <p:nvPicPr>
          <p:cNvPr id="26626" name="Picture 2" descr="Papier Vierge Vider - Image gratuite sur Pixabay">
            <a:extLst>
              <a:ext uri="{FF2B5EF4-FFF2-40B4-BE49-F238E27FC236}">
                <a16:creationId xmlns:a16="http://schemas.microsoft.com/office/drawing/2014/main" id="{3CFC108D-7BC0-4026-AC0D-194B876D4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468" y="4059317"/>
            <a:ext cx="4680520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B93509E7-40BA-4406-94C7-F89CB3FD08FF}"/>
              </a:ext>
            </a:extLst>
          </p:cNvPr>
          <p:cNvSpPr txBox="1"/>
          <p:nvPr/>
        </p:nvSpPr>
        <p:spPr>
          <a:xfrm>
            <a:off x="7102524" y="4447826"/>
            <a:ext cx="36724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               </a:t>
            </a:r>
            <a:r>
              <a:rPr lang="pl-PL" sz="1000" b="1" i="1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Budynek Teatru Zimowego</a:t>
            </a:r>
            <a:r>
              <a:rPr lang="pl-PL" sz="1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- obecnego teatru - był wielokrotnie przebudowywany. Obecną </a:t>
            </a:r>
            <a:r>
              <a:rPr lang="pl-PL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formę zyskał podczas modernizacji przeprowadzonej w latach 1976-1978 i po rozbudowie dokonanej w 1992 roku. Nie zachowały się elementy pierwotnego wystroju i wyposażenia wnętrz.</a:t>
            </a:r>
          </a:p>
          <a:p>
            <a:r>
              <a:rPr lang="pl-PL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Niektóre osobistości polskiego teatru i literatury z Teatrem Zagłębia lub gościnnie występujące: Wanda Siemaszkowa, Bronisław Dąbrowski, Józef Kotarbiński, Tadeusz Fijewski (to w Sosnowcu w sezonie 37/38 został odkryty jako nieporównywalny talent komediowy), Jan Świderski, Leon Kruczkowski, Gabriela Zapolska „nadzorująca” wystawienia swoich sztuk, Jan Pierzchała, Lech Piwowar, Lidia Bienias.</a:t>
            </a:r>
            <a:endParaRPr lang="pl-PL" sz="10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11" name="Obraz 10" descr="Sosnowiec międzywojenny na archiwalnych zdjęciach">
            <a:extLst>
              <a:ext uri="{FF2B5EF4-FFF2-40B4-BE49-F238E27FC236}">
                <a16:creationId xmlns:a16="http://schemas.microsoft.com/office/drawing/2014/main" id="{F62DBB5C-4639-4E47-944F-EF66B3E85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" r="5181" b="8606"/>
          <a:stretch/>
        </p:blipFill>
        <p:spPr bwMode="auto">
          <a:xfrm>
            <a:off x="543002" y="2996952"/>
            <a:ext cx="5119362" cy="3379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az 11" descr="O teatrze — Teatr Zagłębia w Sosnowcu">
            <a:extLst>
              <a:ext uri="{FF2B5EF4-FFF2-40B4-BE49-F238E27FC236}">
                <a16:creationId xmlns:a16="http://schemas.microsoft.com/office/drawing/2014/main" id="{CB9075AB-7C6D-4267-9689-7D6FC4AEC8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86" b="5677"/>
          <a:stretch/>
        </p:blipFill>
        <p:spPr bwMode="auto">
          <a:xfrm>
            <a:off x="6329416" y="507866"/>
            <a:ext cx="5021580" cy="3425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2" descr="FILIA BORY : Konkurs recytatorski">
            <a:extLst>
              <a:ext uri="{FF2B5EF4-FFF2-40B4-BE49-F238E27FC236}">
                <a16:creationId xmlns:a16="http://schemas.microsoft.com/office/drawing/2014/main" id="{8982BA5B-CDFD-4C94-A9B4-91741C0D6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392" y="4005064"/>
            <a:ext cx="811068" cy="73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73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ree Papirus Stock Photo | FreeImages">
            <a:extLst>
              <a:ext uri="{FF2B5EF4-FFF2-40B4-BE49-F238E27FC236}">
                <a16:creationId xmlns:a16="http://schemas.microsoft.com/office/drawing/2014/main" id="{F4454F75-C339-4AEB-91ED-DC51845A14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b="2750"/>
          <a:stretch/>
        </p:blipFill>
        <p:spPr bwMode="auto">
          <a:xfrm>
            <a:off x="693812" y="3908838"/>
            <a:ext cx="4824536" cy="2616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631CD2BB-536D-448B-AEAA-41A83BCE579B}"/>
              </a:ext>
            </a:extLst>
          </p:cNvPr>
          <p:cNvSpPr txBox="1"/>
          <p:nvPr/>
        </p:nvSpPr>
        <p:spPr>
          <a:xfrm>
            <a:off x="1197868" y="4221088"/>
            <a:ext cx="39604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b="1" i="0" dirty="0">
                <a:solidFill>
                  <a:srgbClr val="1A1A1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Pierwsza placówka pocztowa</a:t>
            </a:r>
            <a:r>
              <a:rPr lang="pl-PL" sz="900" i="0" dirty="0">
                <a:solidFill>
                  <a:srgbClr val="1A1A1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powstała na terenie obecnego Sosnowca prawdopodobnie w okresie Księstwa Warszawskiego (1807-1815). Następnie sieć urzędów pocztowych rozwinęła się w Królestwie Polskim, bo lokowane były m.in. w miejscowościach leżących wzdłuż linii Kolei Warszawsko-Wiedeńskiej. Utworzone placówki zostały ponumerowane i Sosnowiec otrzymał numer 278. W 1860 r. na terenie Królestwa wprowadzono pierwszy znaczek pocztowy.</a:t>
            </a:r>
          </a:p>
          <a:p>
            <a:r>
              <a:rPr lang="pl-PL" sz="900" b="0" i="0" dirty="0">
                <a:solidFill>
                  <a:srgbClr val="1A1A1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Aż do wybuchu I wojny światowej sosnowiecki urząd pocztowy mieścił się w budynku dworca kolejowego Po wkroczeniu Niemców do Sosnowca, przez krótki czas funkcjonowała poczta polowa, w związku ze spodziewaną kontrofensywą rosyjską. Dopiero w lipcu 1915 roku zaczęto w Sosnowcu organizować niemiecki urząd pocztowy, który swoją siedzibę znalazł na parterze domu Jana Meyerholda przy ul. Głównej 12 (obecnie ul. 3 Maja)</a:t>
            </a:r>
            <a:endParaRPr lang="pl-PL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6" name="Picture 2" descr="Papier Vierge Vider - Image gratuite sur Pixabay">
            <a:extLst>
              <a:ext uri="{FF2B5EF4-FFF2-40B4-BE49-F238E27FC236}">
                <a16:creationId xmlns:a16="http://schemas.microsoft.com/office/drawing/2014/main" id="{3CFC108D-7BC0-4026-AC0D-194B876D4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444" y="404664"/>
            <a:ext cx="4608512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B93509E7-40BA-4406-94C7-F89CB3FD08FF}"/>
              </a:ext>
            </a:extLst>
          </p:cNvPr>
          <p:cNvSpPr txBox="1"/>
          <p:nvPr/>
        </p:nvSpPr>
        <p:spPr>
          <a:xfrm>
            <a:off x="6814492" y="764704"/>
            <a:ext cx="374441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0" i="0" dirty="0">
                <a:solidFill>
                  <a:srgbClr val="1A1A1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            Po odzyskaniu niepodległości urząd pocztowy podlegał Dyrekcji Okręgu Poczt i Telegrafów w Krakowie.                W kwietniu 1929 r. władze miejskie podjęły starania o wybudowanie w Sosnowcu nowego gmachu poczty.               Budowę rozpoczęto pod koniec 1934 r., aby ukończyć ją w styczniu 1936 r. Budynek stanął na działce kolejowej przy                ul. 3 Maja w pobliżu ówczesnej Izby Przemysłowo - Handlowej. Swoją siedzibę ma tam do dziś Urząd Pocztowy nr 1. </a:t>
            </a:r>
          </a:p>
          <a:p>
            <a:r>
              <a:rPr lang="pl-PL" sz="1000" b="0" i="0" dirty="0">
                <a:solidFill>
                  <a:srgbClr val="1A1A1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Nie wiadomo kto był autorem projektu architektonicznego, jednak na tamte czasy był bardzo funkcjonalny i charakteryzował się nowoczesnym wnętrzem.</a:t>
            </a:r>
            <a:endParaRPr lang="pl-PL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 descr="Sosnowiec międzywojenny na archiwalnych zdjęciach">
            <a:extLst>
              <a:ext uri="{FF2B5EF4-FFF2-40B4-BE49-F238E27FC236}">
                <a16:creationId xmlns:a16="http://schemas.microsoft.com/office/drawing/2014/main" id="{5F1CBA46-8A66-402A-87F0-83DC2FCA11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2"/>
          <a:stretch/>
        </p:blipFill>
        <p:spPr bwMode="auto">
          <a:xfrm>
            <a:off x="693812" y="506303"/>
            <a:ext cx="4824536" cy="3297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az 2" descr="Obraz zawierający tekst, budynek, samochód, niebo&#10;&#10;Opis wygenerowany automatycznie">
            <a:extLst>
              <a:ext uri="{FF2B5EF4-FFF2-40B4-BE49-F238E27FC236}">
                <a16:creationId xmlns:a16="http://schemas.microsoft.com/office/drawing/2014/main" id="{79F75317-8ECC-48D8-B158-AD2D45DE9C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281" y="3145309"/>
            <a:ext cx="5075707" cy="3164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0" name="Picture 2" descr="Le facteur n&amp;amp;#39;est pas passé - Le blog de gwadamaternelle.over-blog.com">
            <a:extLst>
              <a:ext uri="{FF2B5EF4-FFF2-40B4-BE49-F238E27FC236}">
                <a16:creationId xmlns:a16="http://schemas.microsoft.com/office/drawing/2014/main" id="{0EA577DA-8C32-4E16-810D-FF16009C9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380" y="2396249"/>
            <a:ext cx="1293466" cy="142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a l&amp;amp;#39;affu du facteur - bientot a 3">
            <a:extLst>
              <a:ext uri="{FF2B5EF4-FFF2-40B4-BE49-F238E27FC236}">
                <a16:creationId xmlns:a16="http://schemas.microsoft.com/office/drawing/2014/main" id="{8C14D1BB-E3DE-4AA3-B68C-1DE6EE7F7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948" y="1978435"/>
            <a:ext cx="838064" cy="87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70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ree Papirus Stock Photo | FreeImages">
            <a:extLst>
              <a:ext uri="{FF2B5EF4-FFF2-40B4-BE49-F238E27FC236}">
                <a16:creationId xmlns:a16="http://schemas.microsoft.com/office/drawing/2014/main" id="{F4454F75-C339-4AEB-91ED-DC51845A14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b="2750"/>
          <a:stretch/>
        </p:blipFill>
        <p:spPr bwMode="auto">
          <a:xfrm>
            <a:off x="477789" y="380446"/>
            <a:ext cx="5184575" cy="2616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631CD2BB-536D-448B-AEAA-41A83BCE579B}"/>
              </a:ext>
            </a:extLst>
          </p:cNvPr>
          <p:cNvSpPr txBox="1"/>
          <p:nvPr/>
        </p:nvSpPr>
        <p:spPr>
          <a:xfrm>
            <a:off x="981844" y="764704"/>
            <a:ext cx="4176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Bazylika katedralna Wniebowzięcia NMP w Sosnowcu </a:t>
            </a:r>
            <a:r>
              <a:rPr lang="pl-PL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– kościół  eklektyczny zbudowany w 1899, na planie krzyża łacińskiego, typu bazylikowego.</a:t>
            </a:r>
          </a:p>
          <a:p>
            <a:pPr algn="l"/>
            <a:r>
              <a:rPr lang="pl-PL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Najważniejsza świątynia katolicka Sosnowca budowana była w latach 1893-1899. W 1896 roku oddano do użytku wiernych dolną kaplicę.</a:t>
            </a:r>
          </a:p>
          <a:p>
            <a:pPr algn="l"/>
            <a:r>
              <a:rPr lang="pl-PL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 1899 roku biskup kielecki – Tomasz Kuliński erygował nową parafię, wydzielając ją z terenu parafii czeladzkiej. W 1901 roku oddana została do użytku plebania..</a:t>
            </a:r>
          </a:p>
          <a:p>
            <a:pPr algn="l"/>
            <a:r>
              <a:rPr lang="pl-PL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Świątynia ma nawy boczne o połowę węższe i niższe od nawy głównej, transept i duże, wydłużone prezbiterium zamknięte półkolistą apsydą. We wnętrzu kościoła znajduje się polichromia W. Tetmajera i H. Uziębło. Zbudowana jest z cegły. Projektantem budowli był architekt Karol Kozłowski. </a:t>
            </a:r>
          </a:p>
          <a:p>
            <a:endParaRPr lang="pl-PL" sz="10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6626" name="Picture 2" descr="Papier Vierge Vider - Image gratuite sur Pixabay">
            <a:extLst>
              <a:ext uri="{FF2B5EF4-FFF2-40B4-BE49-F238E27FC236}">
                <a16:creationId xmlns:a16="http://schemas.microsoft.com/office/drawing/2014/main" id="{3CFC108D-7BC0-4026-AC0D-194B876D4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468" y="4059317"/>
            <a:ext cx="4680520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B93509E7-40BA-4406-94C7-F89CB3FD08FF}"/>
              </a:ext>
            </a:extLst>
          </p:cNvPr>
          <p:cNvSpPr txBox="1"/>
          <p:nvPr/>
        </p:nvSpPr>
        <p:spPr>
          <a:xfrm>
            <a:off x="7102524" y="4447826"/>
            <a:ext cx="36724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                Bazylika katedralna Wniebowzięcia NMP w Sosnowcu </a:t>
            </a:r>
            <a:r>
              <a:rPr lang="pl-PL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– od 25 marca 1992 katedra diecezji sosnowieckiej.</a:t>
            </a:r>
          </a:p>
          <a:p>
            <a:pPr algn="l"/>
            <a:r>
              <a:rPr lang="pl-PL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 1999, w 100-lecie istnienia parafii, ogłoszono nadanie kościołowi katedralnemu pw. Wniebowzięcia NMP tytułu bazyliki mniejszej.</a:t>
            </a:r>
          </a:p>
          <a:p>
            <a:pPr algn="l"/>
            <a:endParaRPr lang="pl-PL" sz="10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pl-PL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Kościół mieści się przy ul. Kościelnej 1.</a:t>
            </a:r>
          </a:p>
          <a:p>
            <a:pPr algn="l"/>
            <a:endParaRPr lang="pl-PL" sz="10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pl-PL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 placu katedralnym, po stronie południowej, 11 października 2008 został pochowany pierwszy ordynariusz diecezji sosnowieckiej Adam Śmigielski.</a:t>
            </a:r>
          </a:p>
        </p:txBody>
      </p:sp>
      <p:pic>
        <p:nvPicPr>
          <p:cNvPr id="15" name="Obraz 14" descr="SOSNOWIEC KATEDRA - 6995751200 - oficjalne archiwum Allegro">
            <a:extLst>
              <a:ext uri="{FF2B5EF4-FFF2-40B4-BE49-F238E27FC236}">
                <a16:creationId xmlns:a16="http://schemas.microsoft.com/office/drawing/2014/main" id="{C4A41793-6BED-462D-B56C-ED14AD91A6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3183754"/>
            <a:ext cx="5184575" cy="3197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13014329-78E3-4D52-9E46-555078E96F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3" t="22021" r="74050" b="41281"/>
          <a:stretch/>
        </p:blipFill>
        <p:spPr bwMode="auto">
          <a:xfrm>
            <a:off x="6746616" y="439407"/>
            <a:ext cx="4384223" cy="3425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698" name="Picture 2" descr="▷ Anioły i aniołki: obrazki ruchome, animowane gify i animacje ‐ 100% DARMO!">
            <a:extLst>
              <a:ext uri="{FF2B5EF4-FFF2-40B4-BE49-F238E27FC236}">
                <a16:creationId xmlns:a16="http://schemas.microsoft.com/office/drawing/2014/main" id="{88B256DC-D683-4C8E-8E0A-922F246E8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997" y="1775021"/>
            <a:ext cx="882463" cy="131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17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ree Papirus Stock Photo | FreeImages">
            <a:extLst>
              <a:ext uri="{FF2B5EF4-FFF2-40B4-BE49-F238E27FC236}">
                <a16:creationId xmlns:a16="http://schemas.microsoft.com/office/drawing/2014/main" id="{F4454F75-C339-4AEB-91ED-DC51845A14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b="2750"/>
          <a:stretch/>
        </p:blipFill>
        <p:spPr bwMode="auto">
          <a:xfrm>
            <a:off x="693812" y="3908838"/>
            <a:ext cx="4824536" cy="2616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631CD2BB-536D-448B-AEAA-41A83BCE579B}"/>
              </a:ext>
            </a:extLst>
          </p:cNvPr>
          <p:cNvSpPr txBox="1"/>
          <p:nvPr/>
        </p:nvSpPr>
        <p:spPr>
          <a:xfrm>
            <a:off x="1270258" y="4298320"/>
            <a:ext cx="39600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Ulica Modrzejowska w Sosnowcu</a:t>
            </a:r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pl-PL" sz="1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pl-PL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azwa ulicy pochodzi od traktu w kierunku Modrzejowa - jednej z dzielnic Sosnowca. </a:t>
            </a:r>
          </a:p>
          <a:p>
            <a:r>
              <a:rPr lang="pl-PL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 roku 1881 było tam tylko pustkowie porośnięte trawą. </a:t>
            </a:r>
          </a:p>
          <a:p>
            <a:r>
              <a:rPr lang="pl-PL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 koniec XIX wieku na ulicy Modrzejowskiej w Sosnowcu zaczęli osiedlać się Żydzi. Budowali oni kamienice. </a:t>
            </a:r>
          </a:p>
          <a:p>
            <a:r>
              <a:rPr lang="pl-PL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 tamtym czasie ulica stała się ważnym punktem handlowo-usługowym. Kiedyś znajdowała się tam Hala Towarzystwa Rozwój</a:t>
            </a:r>
            <a:endParaRPr lang="pl-PL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6" name="Picture 2" descr="Papier Vierge Vider - Image gratuite sur Pixabay">
            <a:extLst>
              <a:ext uri="{FF2B5EF4-FFF2-40B4-BE49-F238E27FC236}">
                <a16:creationId xmlns:a16="http://schemas.microsoft.com/office/drawing/2014/main" id="{3CFC108D-7BC0-4026-AC0D-194B876D4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476" y="404664"/>
            <a:ext cx="4608512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B93509E7-40BA-4406-94C7-F89CB3FD08FF}"/>
              </a:ext>
            </a:extLst>
          </p:cNvPr>
          <p:cNvSpPr txBox="1"/>
          <p:nvPr/>
        </p:nvSpPr>
        <p:spPr>
          <a:xfrm>
            <a:off x="7174532" y="764704"/>
            <a:ext cx="37444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Ulica Modrzejowska w Sosnowcu - </a:t>
            </a:r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deptak</a:t>
            </a:r>
            <a:r>
              <a:rPr lang="pl-PL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i główna ulica handlowa w ścisłym centrum Sosnowca.</a:t>
            </a:r>
          </a:p>
          <a:p>
            <a:r>
              <a:rPr lang="pl-PL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Rozciąga się od placu Stulecia aż do zbiegu ul. Stanisława Małachowskiego, ul. Ostrogórskiej,                   ul. 1 Maja i ul. H. Sienkiewicza.</a:t>
            </a:r>
            <a:r>
              <a:rPr lang="pl-PL" sz="1200" b="0" i="0" baseline="3000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pl-PL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r>
              <a:rPr lang="pl-PL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Ruch samochodowy jest na tej ulicy bardzo znikomy (jeżdżą po niej tylko samochody dostawcze z zaopatrzeniem i właściciele sklepów). </a:t>
            </a:r>
          </a:p>
          <a:p>
            <a:r>
              <a:rPr lang="pl-PL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Przeznaczona jest głównie dla pieszych.</a:t>
            </a:r>
            <a:endParaRPr lang="pl-PL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Obraz 11" descr="Sosnowiec międzywojenny na archiwalnych zdjęciach">
            <a:extLst>
              <a:ext uri="{FF2B5EF4-FFF2-40B4-BE49-F238E27FC236}">
                <a16:creationId xmlns:a16="http://schemas.microsoft.com/office/drawing/2014/main" id="{E814074E-F342-4C59-A077-AE951D8796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3"/>
          <a:stretch/>
        </p:blipFill>
        <p:spPr bwMode="auto">
          <a:xfrm>
            <a:off x="693812" y="478350"/>
            <a:ext cx="4837199" cy="3157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az 3" descr="Obraz zawierający tekst, budynek, zewnętrzne, ulica&#10;&#10;Opis wygenerowany automatycznie">
            <a:extLst>
              <a:ext uri="{FF2B5EF4-FFF2-40B4-BE49-F238E27FC236}">
                <a16:creationId xmlns:a16="http://schemas.microsoft.com/office/drawing/2014/main" id="{3646C1A3-4C85-4280-9F49-6249D6C66B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444" y="3450912"/>
            <a:ext cx="5115169" cy="2714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2" name="Picture 2" descr="Zielono Zakręceni: Nie będę zakładał wątku (23/38)">
            <a:extLst>
              <a:ext uri="{FF2B5EF4-FFF2-40B4-BE49-F238E27FC236}">
                <a16:creationId xmlns:a16="http://schemas.microsoft.com/office/drawing/2014/main" id="{A4C20DB6-3BFA-4567-92EA-FA31BE03E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422" y="2363413"/>
            <a:ext cx="1611110" cy="108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96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ree Papirus Stock Photo | FreeImages">
            <a:extLst>
              <a:ext uri="{FF2B5EF4-FFF2-40B4-BE49-F238E27FC236}">
                <a16:creationId xmlns:a16="http://schemas.microsoft.com/office/drawing/2014/main" id="{F4454F75-C339-4AEB-91ED-DC51845A14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b="2750"/>
          <a:stretch/>
        </p:blipFill>
        <p:spPr bwMode="auto">
          <a:xfrm>
            <a:off x="477789" y="380446"/>
            <a:ext cx="5184575" cy="2616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631CD2BB-536D-448B-AEAA-41A83BCE579B}"/>
              </a:ext>
            </a:extLst>
          </p:cNvPr>
          <p:cNvSpPr txBox="1"/>
          <p:nvPr/>
        </p:nvSpPr>
        <p:spPr>
          <a:xfrm>
            <a:off x="981844" y="764704"/>
            <a:ext cx="417646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Hale targowe </a:t>
            </a:r>
            <a:r>
              <a:rPr lang="pl-PL" sz="13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– </a:t>
            </a:r>
            <a:r>
              <a:rPr lang="pl-PL" sz="1300" b="0" dirty="0">
                <a:solidFill>
                  <a:schemeClr val="tx2"/>
                </a:solidFill>
                <a:latin typeface="arial" panose="020B0604020202020204" pitchFamily="34" charset="0"/>
              </a:rPr>
              <a:t>u</a:t>
            </a:r>
            <a:r>
              <a:rPr lang="pl-PL" sz="130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lica Modrzejowska od samego początku miała charakter handlowy. Liczne sklepy i punkty usługowe przyciągały mieszkańców nie tylko Sosnowca, ale również okolicznych miejscowości. To tutaj mieściły się najbardziej znane w mieście zakłady fotograficzne, w bramach działały liczne drobne manufaktury. Znajdujące się na Modrzejowskiej kamienice w znacznym procencie należały do ludności pochodzenia żydowskiego.</a:t>
            </a:r>
            <a:r>
              <a:rPr lang="pl-PL" sz="1300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endParaRPr lang="pl-PL" sz="13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6626" name="Picture 2" descr="Papier Vierge Vider - Image gratuite sur Pixabay">
            <a:extLst>
              <a:ext uri="{FF2B5EF4-FFF2-40B4-BE49-F238E27FC236}">
                <a16:creationId xmlns:a16="http://schemas.microsoft.com/office/drawing/2014/main" id="{3CFC108D-7BC0-4026-AC0D-194B876D4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468" y="4059317"/>
            <a:ext cx="4680520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B93509E7-40BA-4406-94C7-F89CB3FD08FF}"/>
              </a:ext>
            </a:extLst>
          </p:cNvPr>
          <p:cNvSpPr txBox="1"/>
          <p:nvPr/>
        </p:nvSpPr>
        <p:spPr>
          <a:xfrm>
            <a:off x="7102524" y="4797152"/>
            <a:ext cx="367240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  Obecnie, na terenach dawnych Hal Targowych znajduje się budynek potocznie zwany „Forum”.</a:t>
            </a:r>
          </a:p>
        </p:txBody>
      </p:sp>
      <p:pic>
        <p:nvPicPr>
          <p:cNvPr id="11" name="Obraz 10" descr="Sosnowiec międzywojenny na archiwalnych zdjęciach">
            <a:extLst>
              <a:ext uri="{FF2B5EF4-FFF2-40B4-BE49-F238E27FC236}">
                <a16:creationId xmlns:a16="http://schemas.microsoft.com/office/drawing/2014/main" id="{AA7E3FEC-17A6-4EAD-BB34-753C214F93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6"/>
          <a:stretch/>
        </p:blipFill>
        <p:spPr bwMode="auto">
          <a:xfrm>
            <a:off x="812917" y="3086627"/>
            <a:ext cx="4831080" cy="3243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746" name="Picture 2" descr="W centrum Sosnowca zawisły nowoczesne kamery monitoringu. Niedługo będą też  na Stawikach">
            <a:extLst>
              <a:ext uri="{FF2B5EF4-FFF2-40B4-BE49-F238E27FC236}">
                <a16:creationId xmlns:a16="http://schemas.microsoft.com/office/drawing/2014/main" id="{81E4551C-39F2-4DEB-8171-EC4A47E37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731" y="753117"/>
            <a:ext cx="4956043" cy="2787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▷ Targi i bazary: obrazki ruchome, animowane gify i animacje ‐ 100% DARMO!">
            <a:extLst>
              <a:ext uri="{FF2B5EF4-FFF2-40B4-BE49-F238E27FC236}">
                <a16:creationId xmlns:a16="http://schemas.microsoft.com/office/drawing/2014/main" id="{EF9A1EC9-3413-4D21-84B4-AEFCE2E18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852" y="5470594"/>
            <a:ext cx="113347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▷ Stoiska i stragany: obrazki ruchome, animowane gify i animacje ‐ 100%  DARMO!">
            <a:extLst>
              <a:ext uri="{FF2B5EF4-FFF2-40B4-BE49-F238E27FC236}">
                <a16:creationId xmlns:a16="http://schemas.microsoft.com/office/drawing/2014/main" id="{9025C136-3570-48C6-889C-F2ABC21D4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364" y="3515378"/>
            <a:ext cx="11906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15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ree Papirus Stock Photo | FreeImages">
            <a:extLst>
              <a:ext uri="{FF2B5EF4-FFF2-40B4-BE49-F238E27FC236}">
                <a16:creationId xmlns:a16="http://schemas.microsoft.com/office/drawing/2014/main" id="{F4454F75-C339-4AEB-91ED-DC51845A14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b="2750"/>
          <a:stretch/>
        </p:blipFill>
        <p:spPr bwMode="auto">
          <a:xfrm>
            <a:off x="693812" y="3908838"/>
            <a:ext cx="4824536" cy="2616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631CD2BB-536D-448B-AEAA-41A83BCE579B}"/>
              </a:ext>
            </a:extLst>
          </p:cNvPr>
          <p:cNvSpPr txBox="1"/>
          <p:nvPr/>
        </p:nvSpPr>
        <p:spPr>
          <a:xfrm>
            <a:off x="1270258" y="4298320"/>
            <a:ext cx="39600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Urząd Miasta</a:t>
            </a:r>
            <a:r>
              <a:rPr lang="pl-PL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budynek powstał w 1933 roku. Autorem jego projektu był sosnowiczanin Stanisław Dankowski.</a:t>
            </a:r>
          </a:p>
          <a:p>
            <a:r>
              <a:rPr lang="pl-PL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Gmach w swej historii zawsze był siedzibą władz. </a:t>
            </a:r>
          </a:p>
          <a:p>
            <a:r>
              <a:rPr lang="pl-PL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1939 roku nosił miano Ratusza.</a:t>
            </a:r>
          </a:p>
          <a:p>
            <a:r>
              <a:rPr lang="pl-PL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drugiej wojnie światowej mieściła się tutaj Miejska Rada Narodowa. </a:t>
            </a:r>
          </a:p>
        </p:txBody>
      </p:sp>
      <p:pic>
        <p:nvPicPr>
          <p:cNvPr id="26626" name="Picture 2" descr="Papier Vierge Vider - Image gratuite sur Pixabay">
            <a:extLst>
              <a:ext uri="{FF2B5EF4-FFF2-40B4-BE49-F238E27FC236}">
                <a16:creationId xmlns:a16="http://schemas.microsoft.com/office/drawing/2014/main" id="{3CFC108D-7BC0-4026-AC0D-194B876D4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476" y="404664"/>
            <a:ext cx="4608512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B93509E7-40BA-4406-94C7-F89CB3FD08FF}"/>
              </a:ext>
            </a:extLst>
          </p:cNvPr>
          <p:cNvSpPr txBox="1"/>
          <p:nvPr/>
        </p:nvSpPr>
        <p:spPr>
          <a:xfrm>
            <a:off x="7174532" y="764704"/>
            <a:ext cx="37444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pl-PL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Urząd Miasta </a:t>
            </a:r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położony w centrum miasta przy Al. Zwycięstwa. 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Solidny gmach, jednak nie przytłaczający swoją wielkością. </a:t>
            </a:r>
          </a:p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 pisano „funkcjonalnie spójny otrzymał symetryczną 11-osiową, wertykalnie uporządkowaną elewację, z uporządkowanymi pilastrami pozbawionymi głowicy i bazy wspierającymi płaski fryz zamknięty prostym gzymsem”.</a:t>
            </a:r>
          </a:p>
        </p:txBody>
      </p:sp>
      <p:pic>
        <p:nvPicPr>
          <p:cNvPr id="3" name="Obraz 2" descr="Obraz zawierający tekst, drzewo, zewnętrzne, niebo&#10;&#10;Opis wygenerowany automatycznie">
            <a:extLst>
              <a:ext uri="{FF2B5EF4-FFF2-40B4-BE49-F238E27FC236}">
                <a16:creationId xmlns:a16="http://schemas.microsoft.com/office/drawing/2014/main" id="{D66F23BE-F4E5-44AC-8B28-F685186AB1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515" y="3096534"/>
            <a:ext cx="4187703" cy="3140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az 13" descr="Sosnowiec Ratusz 1944 - 5918516662 - oficjalne archiwum Allegro">
            <a:extLst>
              <a:ext uri="{FF2B5EF4-FFF2-40B4-BE49-F238E27FC236}">
                <a16:creationId xmlns:a16="http://schemas.microsoft.com/office/drawing/2014/main" id="{FA4A7D79-84F7-4846-B16A-C916039BA0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3959" r="1666" b="5110"/>
          <a:stretch/>
        </p:blipFill>
        <p:spPr bwMode="auto">
          <a:xfrm>
            <a:off x="693812" y="548681"/>
            <a:ext cx="4989518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2" name="Picture 4" descr="▷ Profesje: obrazki ruchome, animowane gify i animacje ‐ 100% DARMO!">
            <a:extLst>
              <a:ext uri="{FF2B5EF4-FFF2-40B4-BE49-F238E27FC236}">
                <a16:creationId xmlns:a16="http://schemas.microsoft.com/office/drawing/2014/main" id="{F4E1105A-8BF4-40E8-8402-F873D3DD5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787" y="3861048"/>
            <a:ext cx="1661721" cy="86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44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ree Papirus Stock Photo | FreeImages">
            <a:extLst>
              <a:ext uri="{FF2B5EF4-FFF2-40B4-BE49-F238E27FC236}">
                <a16:creationId xmlns:a16="http://schemas.microsoft.com/office/drawing/2014/main" id="{F4454F75-C339-4AEB-91ED-DC51845A14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b="2750"/>
          <a:stretch/>
        </p:blipFill>
        <p:spPr bwMode="auto">
          <a:xfrm>
            <a:off x="477789" y="380446"/>
            <a:ext cx="5184575" cy="2616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631CD2BB-536D-448B-AEAA-41A83BCE579B}"/>
              </a:ext>
            </a:extLst>
          </p:cNvPr>
          <p:cNvSpPr txBox="1"/>
          <p:nvPr/>
        </p:nvSpPr>
        <p:spPr>
          <a:xfrm>
            <a:off x="981844" y="764704"/>
            <a:ext cx="4176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Dworzec Kolejowy Sosnowiec Maczki (zwany Granicą)</a:t>
            </a:r>
            <a:r>
              <a:rPr lang="pl-PL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– był ostatnią stacją Drogi Żelaznej Warszawsko - Wiedeńskiej. </a:t>
            </a:r>
          </a:p>
          <a:p>
            <a:r>
              <a:rPr lang="pl-PL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Monumentalnej stacji towarzyszyła komora celna i koszary. Po drugiej stronie rzeki Białej Przemszy znajdowało się Cesarstwo Austrii. </a:t>
            </a:r>
          </a:p>
          <a:p>
            <a:r>
              <a:rPr lang="pl-PL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Dworzec kolejowy w Maczkach, podobnie jak Sosnowiec Główny, został zdobyty przez powstańców polskich w 1863 roku co w latach niewoli narodowej było wydarzeniem wielkiej wagi. Stąd też długo miejsce to nazywano Granicą.</a:t>
            </a:r>
          </a:p>
        </p:txBody>
      </p:sp>
      <p:pic>
        <p:nvPicPr>
          <p:cNvPr id="26626" name="Picture 2" descr="Papier Vierge Vider - Image gratuite sur Pixabay">
            <a:extLst>
              <a:ext uri="{FF2B5EF4-FFF2-40B4-BE49-F238E27FC236}">
                <a16:creationId xmlns:a16="http://schemas.microsoft.com/office/drawing/2014/main" id="{3CFC108D-7BC0-4026-AC0D-194B876D4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468" y="4059317"/>
            <a:ext cx="4680520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B93509E7-40BA-4406-94C7-F89CB3FD08FF}"/>
              </a:ext>
            </a:extLst>
          </p:cNvPr>
          <p:cNvSpPr txBox="1"/>
          <p:nvPr/>
        </p:nvSpPr>
        <p:spPr>
          <a:xfrm>
            <a:off x="7102524" y="4433044"/>
            <a:ext cx="3672408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sz="900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                  </a:t>
            </a:r>
            <a:r>
              <a:rPr lang="pl-PL" sz="9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Politechnika Śląska i PKP planowały utworzenie Centrum Naukowo-Dydaktycznego Transportu Kolejowego. Jego siedziba miała być usytuowana w dawnym dworcu Sosnowiec Maczki, który miał być odrestaurowany i przygotowany do pełnienia roli uczelnianej. List intencyjny w tej sprawie podpisano.</a:t>
            </a:r>
          </a:p>
          <a:p>
            <a:pPr algn="l"/>
            <a:r>
              <a:rPr lang="pl-PL" sz="9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Placówka miała zostać otwarta 1 października 2016 roku. Docelowo miało się tam kształcić 250 studentów. Patronat nad projektem utworzenia Centrum Naukowo-Dydaktyczne Transportu Kolejowego objęło Ministerstwo Infrastruktury i Rozwoju</a:t>
            </a:r>
          </a:p>
          <a:p>
            <a:pPr algn="l"/>
            <a:r>
              <a:rPr lang="pl-PL" sz="9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We wrześniu 2017 r. prace rewitalizacyjne zostały przerwane, Politechnika Śląska odstąpiła od umowy tłumacząc, że przepisy uniemożliwiają uczelniom tworzenie zamiejscowych ośrodków dydaktycznych a jedynie - droższe - wydziały zamiejscowe.</a:t>
            </a:r>
          </a:p>
        </p:txBody>
      </p:sp>
      <p:pic>
        <p:nvPicPr>
          <p:cNvPr id="12" name="Obraz 11" descr="Stacja Granica | Rajzy po glajzach">
            <a:extLst>
              <a:ext uri="{FF2B5EF4-FFF2-40B4-BE49-F238E27FC236}">
                <a16:creationId xmlns:a16="http://schemas.microsoft.com/office/drawing/2014/main" id="{0BA34E3D-53D3-4867-B07F-851E984CC9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04" y="3068960"/>
            <a:ext cx="5006667" cy="3324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az 13" descr="Rynek Kolejowy mobile">
            <a:extLst>
              <a:ext uri="{FF2B5EF4-FFF2-40B4-BE49-F238E27FC236}">
                <a16:creationId xmlns:a16="http://schemas.microsoft.com/office/drawing/2014/main" id="{2A8B281D-73A8-458A-B09E-35DEE00BAE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753" y="640301"/>
            <a:ext cx="4574472" cy="2961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94" name="Picture 2" descr="Lokomotif stim. GIF - Muat turun &amp;amp;amp; Kongsi di PHONEKY">
            <a:extLst>
              <a:ext uri="{FF2B5EF4-FFF2-40B4-BE49-F238E27FC236}">
                <a16:creationId xmlns:a16="http://schemas.microsoft.com/office/drawing/2014/main" id="{B8DCAD51-561F-44E1-B47C-E74370504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324" y="1660804"/>
            <a:ext cx="1728194" cy="3072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52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ree Papirus Stock Photo | FreeImages">
            <a:extLst>
              <a:ext uri="{FF2B5EF4-FFF2-40B4-BE49-F238E27FC236}">
                <a16:creationId xmlns:a16="http://schemas.microsoft.com/office/drawing/2014/main" id="{F4454F75-C339-4AEB-91ED-DC51845A14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b="2750"/>
          <a:stretch/>
        </p:blipFill>
        <p:spPr bwMode="auto">
          <a:xfrm>
            <a:off x="693812" y="3891082"/>
            <a:ext cx="5976664" cy="2616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631CD2BB-536D-448B-AEAA-41A83BCE579B}"/>
              </a:ext>
            </a:extLst>
          </p:cNvPr>
          <p:cNvSpPr txBox="1"/>
          <p:nvPr/>
        </p:nvSpPr>
        <p:spPr>
          <a:xfrm>
            <a:off x="1342266" y="4216439"/>
            <a:ext cx="460813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Gmach sosnowieckiego oddziału Banku Polskiego</a:t>
            </a:r>
            <a:r>
              <a:rPr lang="pl-PL" sz="10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został wzniesiony w latach 1922-1924 wg projektu prof. Mariana Lalewicza.</a:t>
            </a:r>
          </a:p>
          <a:p>
            <a:r>
              <a:rPr lang="pl-PL" sz="10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Składa się z bryły centralnej – budynku banku, oraz dwóch symetrycznie położonych budynków mieszkalnych.</a:t>
            </a:r>
          </a:p>
          <a:p>
            <a:r>
              <a:rPr lang="pl-PL" sz="10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Protoplastą Banku Polskiego była Polska Krajowa Kasa Pożyczkowa (PKKP) utworzona pod koniec 1916 roku w Warszawie przez niemieckich okupantów. Głównym celem tego przedsięwzięcia było odciążenie Banku Rzeszy poprzez emisję marek polskich i zmniejszenie obiegu marek niemieckich na terenie generał-gubernatorstwa warszawskiego. Po odzyskaniu niepodległości PKKP przeszła w ręce władz polskich a 7 grudnia 1918 roku została ustawowo ogłoszona</a:t>
            </a:r>
            <a:r>
              <a:rPr lang="pl-PL" sz="1000" b="0" i="1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„jedyną emisyjną instytucją bankową Państwa Polskiego, kasą centralną urzędów państwowych i miejscem przechowania depozytów, znajdujących się pod opieką państwa”</a:t>
            </a:r>
            <a:endParaRPr lang="pl-PL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6" name="Picture 2" descr="Papier Vierge Vider - Image gratuite sur Pixabay">
            <a:extLst>
              <a:ext uri="{FF2B5EF4-FFF2-40B4-BE49-F238E27FC236}">
                <a16:creationId xmlns:a16="http://schemas.microsoft.com/office/drawing/2014/main" id="{3CFC108D-7BC0-4026-AC0D-194B876D4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476" y="404664"/>
            <a:ext cx="4608512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B93509E7-40BA-4406-94C7-F89CB3FD08FF}"/>
              </a:ext>
            </a:extLst>
          </p:cNvPr>
          <p:cNvSpPr txBox="1"/>
          <p:nvPr/>
        </p:nvSpPr>
        <p:spPr>
          <a:xfrm>
            <a:off x="7174532" y="764704"/>
            <a:ext cx="37444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B</a:t>
            </a:r>
            <a:r>
              <a:rPr lang="pl-PL" sz="120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udynek dawnego Banku Polskiego zdecydowanie wyróżnia się w krajobrazie sosnowieckiego śródmieścia – nigdzie indziej nie znajdziemy gmachu z tak charakterystycznymi elementami stylu klasycznego. Możemy być dumni, że nasze miasto posiada tego typu zabytek, a jednocześnie narzekać na dość słabe wyeksponowanie obiektu w ciągu ulicy Małachowskiego.</a:t>
            </a:r>
            <a:endParaRPr lang="pl-PL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 descr="Obraz zawierający tekst, niebo, zewnętrzne, droga&#10;&#10;Opis wygenerowany automatycznie">
            <a:extLst>
              <a:ext uri="{FF2B5EF4-FFF2-40B4-BE49-F238E27FC236}">
                <a16:creationId xmlns:a16="http://schemas.microsoft.com/office/drawing/2014/main" id="{A6F3C86E-5149-4856-9638-C8C986912B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620" y="2539449"/>
            <a:ext cx="2569995" cy="3861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 descr="Ulica Małachowskiego (Sosnowiec) – WikiZagłębie">
            <a:extLst>
              <a:ext uri="{FF2B5EF4-FFF2-40B4-BE49-F238E27FC236}">
                <a16:creationId xmlns:a16="http://schemas.microsoft.com/office/drawing/2014/main" id="{52F80704-87DD-4E2C-9392-F4968EAC0F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64" y="570783"/>
            <a:ext cx="4805868" cy="3290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18" name="Picture 2" descr="▷ Banknoty: obrazki ruchome, animowane gify i animacje ‐ 100% DARMO!">
            <a:extLst>
              <a:ext uri="{FF2B5EF4-FFF2-40B4-BE49-F238E27FC236}">
                <a16:creationId xmlns:a16="http://schemas.microsoft.com/office/drawing/2014/main" id="{E6E918AC-9AB2-49EB-9B14-E0AA947E1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470" y="863096"/>
            <a:ext cx="1028700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Animated gif in gifs for video edits collection by bleh">
            <a:extLst>
              <a:ext uri="{FF2B5EF4-FFF2-40B4-BE49-F238E27FC236}">
                <a16:creationId xmlns:a16="http://schemas.microsoft.com/office/drawing/2014/main" id="{4AFFCB17-52C5-4EB2-8183-D6052AE91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309" y="3068960"/>
            <a:ext cx="1157287" cy="114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▷ Banknoty: obrazki ruchome, animowane gify i animacje ‐ 100% DARMO!">
            <a:extLst>
              <a:ext uri="{FF2B5EF4-FFF2-40B4-BE49-F238E27FC236}">
                <a16:creationId xmlns:a16="http://schemas.microsoft.com/office/drawing/2014/main" id="{F8997306-5BC1-4664-A79A-4F7ED4F23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717" y="3895268"/>
            <a:ext cx="649296" cy="104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77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ee Papirus Stock Photo | FreeImages">
            <a:extLst>
              <a:ext uri="{FF2B5EF4-FFF2-40B4-BE49-F238E27FC236}">
                <a16:creationId xmlns:a16="http://schemas.microsoft.com/office/drawing/2014/main" id="{124F75EB-23DB-4433-A096-0D73DB30B2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b="2750"/>
          <a:stretch/>
        </p:blipFill>
        <p:spPr bwMode="auto">
          <a:xfrm>
            <a:off x="405780" y="270253"/>
            <a:ext cx="6357119" cy="6206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AD297231-3642-4CD6-B167-DFD4CC84020A}"/>
              </a:ext>
            </a:extLst>
          </p:cNvPr>
          <p:cNvSpPr txBox="1">
            <a:spLocks/>
          </p:cNvSpPr>
          <p:nvPr/>
        </p:nvSpPr>
        <p:spPr>
          <a:xfrm>
            <a:off x="1413893" y="980728"/>
            <a:ext cx="4536503" cy="532859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039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14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53896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55648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5915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6090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Aft>
                <a:spcPts val="800"/>
              </a:spcAft>
              <a:buFont typeface="Arial" pitchFamily="34" charset="0"/>
              <a:buNone/>
            </a:pPr>
            <a:r>
              <a:rPr lang="pl-PL" sz="12300" b="1" u="sng" dirty="0">
                <a:solidFill>
                  <a:srgbClr val="C00000"/>
                </a:solidFill>
                <a:latin typeface="Algerian" panose="04020705040A020607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Sosnowiec</a:t>
            </a:r>
            <a:endParaRPr lang="pl-PL" sz="123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r>
              <a:rPr lang="pl-PL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       </a:t>
            </a:r>
            <a:r>
              <a:rPr lang="pl-PL" sz="56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pl-PL" sz="5600" i="1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iekawe miasto w województwie śląskim,                  w Zagłębiu Dąbrowskim, między Katowicami                    a Będzinem, w pobliżu zbiorników wodnych. Sosnowiec jest trochę niedoceniony, nawet wśród zamieszkującej go ludności – wiele atrakcji                        i mnogość zabytków sprawia, że nie można się tu nudzić. Być może jednym z powodów jest to, że są one porozrzucane w różnych częściach miasta.</a:t>
            </a:r>
            <a:endParaRPr lang="pl-PL" sz="5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r>
              <a:rPr lang="pl-PL" sz="560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pl-PL" sz="5600" i="1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l-PL" sz="2800" i="1" dirty="0">
              <a:solidFill>
                <a:srgbClr val="000000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Aft>
                <a:spcPts val="800"/>
              </a:spcAft>
              <a:buFont typeface="Arial" pitchFamily="34" charset="0"/>
              <a:buNone/>
            </a:pPr>
            <a:r>
              <a:rPr lang="pl-PL" sz="5600" i="1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Sosnowiec bowiem składa się z wielu dzielnic rozciągających się po obu stronach rzeki Czarna Przemsza. 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itchFamily="34" charset="0"/>
              <a:buNone/>
            </a:pPr>
            <a:r>
              <a:rPr lang="pl-PL" sz="5600" i="1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Warto więc pokłonić się nieco i poświęcić trochę czasu na jego osobiste, a czasem nawet wirtualne odwiedzenie.</a:t>
            </a:r>
            <a:endParaRPr lang="pl-PL" sz="5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pl-PL" dirty="0"/>
          </a:p>
        </p:txBody>
      </p:sp>
      <p:pic>
        <p:nvPicPr>
          <p:cNvPr id="6" name="Obraz 5" descr="Geoportal Sosnowiec - Działki ewidencyjne Sosnowiec">
            <a:extLst>
              <a:ext uri="{FF2B5EF4-FFF2-40B4-BE49-F238E27FC236}">
                <a16:creationId xmlns:a16="http://schemas.microsoft.com/office/drawing/2014/main" id="{04432235-D6E3-45B6-B4AD-322E2A7D2B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2" r="16117"/>
          <a:stretch/>
        </p:blipFill>
        <p:spPr bwMode="auto">
          <a:xfrm>
            <a:off x="2638028" y="3212976"/>
            <a:ext cx="2051610" cy="14273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Obraz 12">
            <a:hlinkClick r:id="rId4"/>
            <a:extLst>
              <a:ext uri="{FF2B5EF4-FFF2-40B4-BE49-F238E27FC236}">
                <a16:creationId xmlns:a16="http://schemas.microsoft.com/office/drawing/2014/main" id="{828C7BDF-5DC9-46BE-84E5-8108D18D25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0" t="10583" r="2"/>
          <a:stretch/>
        </p:blipFill>
        <p:spPr bwMode="auto">
          <a:xfrm>
            <a:off x="7318548" y="1384680"/>
            <a:ext cx="3744416" cy="377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3215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ree Papirus Stock Photo | FreeImages">
            <a:extLst>
              <a:ext uri="{FF2B5EF4-FFF2-40B4-BE49-F238E27FC236}">
                <a16:creationId xmlns:a16="http://schemas.microsoft.com/office/drawing/2014/main" id="{F4454F75-C339-4AEB-91ED-DC51845A14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b="2750"/>
          <a:stretch/>
        </p:blipFill>
        <p:spPr bwMode="auto">
          <a:xfrm>
            <a:off x="477789" y="380446"/>
            <a:ext cx="5184575" cy="2616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631CD2BB-536D-448B-AEAA-41A83BCE579B}"/>
              </a:ext>
            </a:extLst>
          </p:cNvPr>
          <p:cNvSpPr txBox="1"/>
          <p:nvPr/>
        </p:nvSpPr>
        <p:spPr>
          <a:xfrm>
            <a:off x="981844" y="620688"/>
            <a:ext cx="4176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sz="1000" b="1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Pałac  Schoena </a:t>
            </a:r>
            <a:r>
              <a:rPr lang="pl-PL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– wzniesiony w latach 1900-1903 w stylu eklektycznym, na zlecenie Oskara Schöna. Budowla została zbudowana na działce, kupionej w 1885r. przez rodzinę Schönów, od hrabiego Mortimer-</a:t>
            </a:r>
            <a:r>
              <a:rPr lang="pl-PL" sz="1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Tschirschky'ego</a:t>
            </a:r>
            <a:r>
              <a:rPr lang="pl-PL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nad rzeką Czarną Przemszą . Pierwotny właściciel zginął podczas rewolucji w 1905r. W pałacu zamieszkali Franz i Emma Schön.</a:t>
            </a:r>
          </a:p>
          <a:p>
            <a:pPr algn="l"/>
            <a:r>
              <a:rPr lang="pl-PL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 czasie I powstania śląskiego w 1919 w budynku pałacu była siedziba dowództwa powstania z siedzibą dowództwa obrony plebiscytu przygotowującego III powstanie śląskie w 1921r.</a:t>
            </a:r>
          </a:p>
          <a:p>
            <a:pPr algn="l"/>
            <a:r>
              <a:rPr lang="pl-PL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Pożar przędzalni w 1907r. Oraz I wojna światowa przyczyniły się do pogorszenia sytuacji finansowej rodziny, przez co pałac został wydzierżawiony na potrzeby sądu. W okresie okupacji niemieckiej mieścił się w nim </a:t>
            </a:r>
            <a:r>
              <a:rPr lang="pl-PL" sz="1000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Deutsches</a:t>
            </a:r>
            <a:r>
              <a:rPr lang="pl-PL" sz="10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l-PL" sz="1000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Haus</a:t>
            </a:r>
            <a:r>
              <a:rPr lang="pl-PL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Od 1945r. pełni ponownie funkcję siedziby sądu.</a:t>
            </a:r>
          </a:p>
        </p:txBody>
      </p:sp>
      <p:pic>
        <p:nvPicPr>
          <p:cNvPr id="26626" name="Picture 2" descr="Papier Vierge Vider - Image gratuite sur Pixabay">
            <a:extLst>
              <a:ext uri="{FF2B5EF4-FFF2-40B4-BE49-F238E27FC236}">
                <a16:creationId xmlns:a16="http://schemas.microsoft.com/office/drawing/2014/main" id="{3CFC108D-7BC0-4026-AC0D-194B876D4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468" y="3789040"/>
            <a:ext cx="4680520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B93509E7-40BA-4406-94C7-F89CB3FD08FF}"/>
              </a:ext>
            </a:extLst>
          </p:cNvPr>
          <p:cNvSpPr txBox="1"/>
          <p:nvPr/>
        </p:nvSpPr>
        <p:spPr>
          <a:xfrm>
            <a:off x="7174532" y="4062551"/>
            <a:ext cx="36724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               Jako jedyny wśród pałaców sosnowieckich </a:t>
            </a:r>
          </a:p>
          <a:p>
            <a:pPr algn="l"/>
            <a:r>
              <a:rPr lang="pl-PL" sz="1000" dirty="0">
                <a:solidFill>
                  <a:srgbClr val="202122"/>
                </a:solidFill>
                <a:latin typeface="Arial" panose="020B0604020202020204" pitchFamily="34" charset="0"/>
              </a:rPr>
              <a:t>              </a:t>
            </a:r>
            <a:r>
              <a:rPr lang="pl-PL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usytuowany jest w śródmieściu (ul. 1 Maja 19). Nad eklektycznym budynkiem pałacu, góruje charakterystyczna neogotycka wieża w stylu gotyku angielskiego.</a:t>
            </a:r>
          </a:p>
          <a:p>
            <a:pPr algn="l"/>
            <a:r>
              <a:rPr lang="pl-PL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Wnętrze pałacu charakteryzuje bogactwo elementów zdobniczych, typowych dla epoki. Centralną częścią wnętrza pałacu jest hall i okazała klatka schodowa prowadząca na I piętro. Najwspanialej prezentuje się dwukondygnacyjna sala balowa z wystrojem wnętrza stylowo opierającym się na wzorach z połowy XVIII wieku. Romantyczności wnętrz rezydencji </a:t>
            </a:r>
            <a:r>
              <a:rPr lang="pl-PL" sz="1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Schonów</a:t>
            </a:r>
            <a:r>
              <a:rPr lang="pl-PL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miały dodawać ukryte w ścianach kręte schody i tajemne przejścia. Obiekt wpisany wraz z otaczającym go ogrodem do wojewódzkiego rejestru zabytków.</a:t>
            </a:r>
          </a:p>
        </p:txBody>
      </p:sp>
      <p:pic>
        <p:nvPicPr>
          <p:cNvPr id="6150" name="Picture 6" descr="▷ Księżniczki: obrazki ruchome, animowane gify i animacje ‐ 100% DARMO!">
            <a:extLst>
              <a:ext uri="{FF2B5EF4-FFF2-40B4-BE49-F238E27FC236}">
                <a16:creationId xmlns:a16="http://schemas.microsoft.com/office/drawing/2014/main" id="{5F10F158-6B50-4A76-8836-D9F7A8585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54" y="5049180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GR.VII. MURZYNKI | Przedszkole Nr 10 im. Juliana Tuwima w  Czerwionce-Leszczynach">
            <a:extLst>
              <a:ext uri="{FF2B5EF4-FFF2-40B4-BE49-F238E27FC236}">
                <a16:creationId xmlns:a16="http://schemas.microsoft.com/office/drawing/2014/main" id="{EF37FFFB-C4E8-4DED-8202-E296073F6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54" y="1756460"/>
            <a:ext cx="1082604" cy="131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osnowiec - Pałac Schöna (Sąd) • Eksploratorzy">
            <a:extLst>
              <a:ext uri="{FF2B5EF4-FFF2-40B4-BE49-F238E27FC236}">
                <a16:creationId xmlns:a16="http://schemas.microsoft.com/office/drawing/2014/main" id="{D4AA0765-20AA-49D6-A21F-A3B410FF8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04" y="3190882"/>
            <a:ext cx="4896544" cy="3046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1269C28-D17D-4879-B6A4-2EA00CBD9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508" y="476672"/>
            <a:ext cx="4364792" cy="2904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28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ree Papirus Stock Photo | FreeImages">
            <a:extLst>
              <a:ext uri="{FF2B5EF4-FFF2-40B4-BE49-F238E27FC236}">
                <a16:creationId xmlns:a16="http://schemas.microsoft.com/office/drawing/2014/main" id="{F4454F75-C339-4AEB-91ED-DC51845A14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b="2750"/>
          <a:stretch/>
        </p:blipFill>
        <p:spPr bwMode="auto">
          <a:xfrm>
            <a:off x="693812" y="3645024"/>
            <a:ext cx="5976664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631CD2BB-536D-448B-AEAA-41A83BCE579B}"/>
              </a:ext>
            </a:extLst>
          </p:cNvPr>
          <p:cNvSpPr txBox="1"/>
          <p:nvPr/>
        </p:nvSpPr>
        <p:spPr>
          <a:xfrm>
            <a:off x="1375586" y="4077072"/>
            <a:ext cx="4608130" cy="2285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50" b="0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 1487 roku </a:t>
            </a:r>
            <a:r>
              <a:rPr lang="pl-PL" sz="950" b="1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Sielec wraz z zamkiem</a:t>
            </a:r>
            <a:r>
              <a:rPr lang="pl-PL" sz="950" b="0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przeszedł na własność Kazimierza Jagiellończyka. Następnie w XVII wieku rozbudowano zamek, dobudowując wieżyczki oraz dwa boczne skrzydła. Po pożarze odbudowany trafił w ręce rodziny Renard i aż do II wojny światowej miała tu siedzibę Górnicza Spółka Renard. W latach powojennych mieściła się tu m.in. dyrekcja nieczynnej już kopalni "Sosnowiec", Muzeum Górnictwa oraz Muzeum Szkła Współczesnego. </a:t>
            </a:r>
          </a:p>
          <a:p>
            <a:r>
              <a:rPr lang="pl-PL" sz="95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Pierwotnie fortalicja o charakterze obronnym, rozbudowana w 1620 roku w założenie czteroskrzydłowe z narożnymi wieżami, być może z wykorzystaniem wcześniejszej zabudowy. Zamek został zbudowany z kamienia wapiennego łamanego i cegły. Budowla piętrowa, podpiwniczona. Po pożarze w 1824 roku zamek został odbudowany w 1832 roku, jednak rozebrano skrzydło wschodnie z bramą wjazdową oraz zasypano fosy. Mimo tych zmian o pierwotnym obronnym charakterze świadczy ukształtowanie bryły, cztery narożne wieże, oraz </a:t>
            </a:r>
            <a:r>
              <a:rPr lang="pl-PL" sz="95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 tooltip="Ryzalit"/>
              </a:rPr>
              <a:t>ryzality</a:t>
            </a:r>
            <a:r>
              <a:rPr lang="pl-PL" sz="95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na przedłużeniu skrzydeł bocznych. Obecnie jest to trójskrzydłowa budowla z otwartym dziedzińcem.</a:t>
            </a:r>
            <a:endParaRPr lang="pl-PL" sz="95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6" name="Picture 2" descr="Papier Vierge Vider - Image gratuite sur Pixabay">
            <a:extLst>
              <a:ext uri="{FF2B5EF4-FFF2-40B4-BE49-F238E27FC236}">
                <a16:creationId xmlns:a16="http://schemas.microsoft.com/office/drawing/2014/main" id="{3CFC108D-7BC0-4026-AC0D-194B876D4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476" y="404664"/>
            <a:ext cx="4608512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B93509E7-40BA-4406-94C7-F89CB3FD08FF}"/>
              </a:ext>
            </a:extLst>
          </p:cNvPr>
          <p:cNvSpPr txBox="1"/>
          <p:nvPr/>
        </p:nvSpPr>
        <p:spPr>
          <a:xfrm>
            <a:off x="7246540" y="1076543"/>
            <a:ext cx="37444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 1994 zniszczony zamek przejęło miasto Sosnowiec. </a:t>
            </a:r>
          </a:p>
          <a:p>
            <a:r>
              <a:rPr lang="pl-PL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Obecnie w zamku ma siedzibę "Sosnowieckie Centrum Sztuki – Zamek Sielecki". </a:t>
            </a:r>
          </a:p>
          <a:p>
            <a:r>
              <a:rPr lang="pl-PL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Ta samorządowa instytucja współtworzy kulturalne życie miasta organizując wystawy, koncerty i różnorodne spotkania kulturotwórcze.</a:t>
            </a:r>
            <a:endParaRPr lang="pl-PL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ZAMEK SIELECKI W SOSNOWCU ***">
            <a:extLst>
              <a:ext uri="{FF2B5EF4-FFF2-40B4-BE49-F238E27FC236}">
                <a16:creationId xmlns:a16="http://schemas.microsoft.com/office/drawing/2014/main" id="{979CA388-7BDD-4164-810C-79144F3E3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36" y="476672"/>
            <a:ext cx="5090275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Zamek Sielecki – Wikipedia, wolna encyklopedia">
            <a:extLst>
              <a:ext uri="{FF2B5EF4-FFF2-40B4-BE49-F238E27FC236}">
                <a16:creationId xmlns:a16="http://schemas.microsoft.com/office/drawing/2014/main" id="{83B2E003-B34E-4A7B-865D-0554FA189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492" y="3172226"/>
            <a:ext cx="4597103" cy="2993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Matemática / meus gifs animados">
            <a:extLst>
              <a:ext uri="{FF2B5EF4-FFF2-40B4-BE49-F238E27FC236}">
                <a16:creationId xmlns:a16="http://schemas.microsoft.com/office/drawing/2014/main" id="{BB198839-88A5-4136-920E-41A05F2F3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111" y="2208316"/>
            <a:ext cx="963646" cy="131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55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ree Papirus Stock Photo | FreeImages">
            <a:extLst>
              <a:ext uri="{FF2B5EF4-FFF2-40B4-BE49-F238E27FC236}">
                <a16:creationId xmlns:a16="http://schemas.microsoft.com/office/drawing/2014/main" id="{F4454F75-C339-4AEB-91ED-DC51845A14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b="2750"/>
          <a:stretch/>
        </p:blipFill>
        <p:spPr bwMode="auto">
          <a:xfrm>
            <a:off x="477789" y="380446"/>
            <a:ext cx="5184575" cy="2616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631CD2BB-536D-448B-AEAA-41A83BCE579B}"/>
              </a:ext>
            </a:extLst>
          </p:cNvPr>
          <p:cNvSpPr txBox="1"/>
          <p:nvPr/>
        </p:nvSpPr>
        <p:spPr>
          <a:xfrm>
            <a:off x="981844" y="764704"/>
            <a:ext cx="41764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Plac  Stulecia  w  Sosnowcu</a:t>
            </a:r>
            <a:r>
              <a:rPr lang="pl-PL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– wcześniej  bez  oficjalnej  nazwy. Mianowany nieoficjalnie przez mieszkańców </a:t>
            </a:r>
            <a:r>
              <a:rPr lang="pl-PL" sz="1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Patelnią</a:t>
            </a:r>
            <a:r>
              <a:rPr lang="pl-PL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 </a:t>
            </a:r>
          </a:p>
          <a:p>
            <a:endParaRPr lang="pl-PL" sz="14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pl-PL" sz="1400" dirty="0">
                <a:solidFill>
                  <a:srgbClr val="202122"/>
                </a:solidFill>
                <a:latin typeface="Arial" panose="020B0604020202020204" pitchFamily="34" charset="0"/>
              </a:rPr>
              <a:t>Centralny punkt Sosnowca.</a:t>
            </a:r>
          </a:p>
          <a:p>
            <a:endParaRPr lang="pl-PL" sz="14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pl-PL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Znajduje się u zbiegu ulic Modrzejowskiej, Warszawskiej i 3-go Maja, naprzeciw dworca kolejowego.</a:t>
            </a:r>
          </a:p>
        </p:txBody>
      </p:sp>
      <p:pic>
        <p:nvPicPr>
          <p:cNvPr id="26626" name="Picture 2" descr="Papier Vierge Vider - Image gratuite sur Pixabay">
            <a:extLst>
              <a:ext uri="{FF2B5EF4-FFF2-40B4-BE49-F238E27FC236}">
                <a16:creationId xmlns:a16="http://schemas.microsoft.com/office/drawing/2014/main" id="{3CFC108D-7BC0-4026-AC0D-194B876D4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468" y="3789040"/>
            <a:ext cx="4680520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B93509E7-40BA-4406-94C7-F89CB3FD08FF}"/>
              </a:ext>
            </a:extLst>
          </p:cNvPr>
          <p:cNvSpPr txBox="1"/>
          <p:nvPr/>
        </p:nvSpPr>
        <p:spPr>
          <a:xfrm>
            <a:off x="7102524" y="4420269"/>
            <a:ext cx="36724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             Po przebudowie oraz odrestaurowaniu okolicznych budynków plac jest miejscem spotkań sosnowiczan, a także atrakcją turystyczną.</a:t>
            </a:r>
          </a:p>
          <a:p>
            <a:pPr algn="l"/>
            <a:endParaRPr lang="pl-PL" sz="12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algn="l"/>
            <a:r>
              <a:rPr lang="pl-PL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Usytuowane są przy nim jedne z najstarszych budowli miasta, zabytkowy dworzec kolejowy oraz pomnik Jana Kiepury.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15E8975-C2F0-45CD-BFCE-5712A8E957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476" y="679088"/>
            <a:ext cx="5046556" cy="2605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 descr="Sosnowiec: Tych miejsc w mieście już nie ma. Pamiętacie je jeszcze?  Zobaczcie te zdjęcia | Sosnowiec Nasze Miasto">
            <a:extLst>
              <a:ext uri="{FF2B5EF4-FFF2-40B4-BE49-F238E27FC236}">
                <a16:creationId xmlns:a16="http://schemas.microsoft.com/office/drawing/2014/main" id="{F949103C-389A-4455-ABFF-8CDF37EE7F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20" y="3068960"/>
            <a:ext cx="4824536" cy="3393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2" name="Picture 2" descr="Гиф разделители | Wiki | FNaF Amino [RUS] Amino">
            <a:extLst>
              <a:ext uri="{FF2B5EF4-FFF2-40B4-BE49-F238E27FC236}">
                <a16:creationId xmlns:a16="http://schemas.microsoft.com/office/drawing/2014/main" id="{CBE02248-8622-4E4E-8689-16EBF5E59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31492" y="3044477"/>
            <a:ext cx="5476875" cy="76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90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ree Papirus Stock Photo | FreeImages">
            <a:extLst>
              <a:ext uri="{FF2B5EF4-FFF2-40B4-BE49-F238E27FC236}">
                <a16:creationId xmlns:a16="http://schemas.microsoft.com/office/drawing/2014/main" id="{F4454F75-C339-4AEB-91ED-DC51845A14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b="2750"/>
          <a:stretch/>
        </p:blipFill>
        <p:spPr bwMode="auto">
          <a:xfrm>
            <a:off x="693812" y="3836830"/>
            <a:ext cx="5976664" cy="2616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631CD2BB-536D-448B-AEAA-41A83BCE579B}"/>
              </a:ext>
            </a:extLst>
          </p:cNvPr>
          <p:cNvSpPr txBox="1"/>
          <p:nvPr/>
        </p:nvSpPr>
        <p:spPr>
          <a:xfrm>
            <a:off x="1342266" y="4653136"/>
            <a:ext cx="4608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Szkoła  Podstawowa  nr  38                                             w  Sosnowcu – Zagórzu                                                   – 1978 rok.</a:t>
            </a:r>
            <a:endParaRPr lang="pl-PL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6" name="Picture 2" descr="Papier Vierge Vider - Image gratuite sur Pixabay">
            <a:extLst>
              <a:ext uri="{FF2B5EF4-FFF2-40B4-BE49-F238E27FC236}">
                <a16:creationId xmlns:a16="http://schemas.microsoft.com/office/drawing/2014/main" id="{3CFC108D-7BC0-4026-AC0D-194B876D4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476" y="404664"/>
            <a:ext cx="4608512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B93509E7-40BA-4406-94C7-F89CB3FD08FF}"/>
              </a:ext>
            </a:extLst>
          </p:cNvPr>
          <p:cNvSpPr txBox="1"/>
          <p:nvPr/>
        </p:nvSpPr>
        <p:spPr>
          <a:xfrm>
            <a:off x="7174532" y="1199654"/>
            <a:ext cx="3744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Szkoła  Podstawowa  nr  38                                             w  Sosnowcu – Zagórzu                                                   – 2022 rok.</a:t>
            </a:r>
            <a:endParaRPr lang="pl-PL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Obraz 11" descr="Zdjęcie - Paweł Czopek - Szkoła Podstawowa nr 38, Sosnowiec">
            <a:extLst>
              <a:ext uri="{FF2B5EF4-FFF2-40B4-BE49-F238E27FC236}">
                <a16:creationId xmlns:a16="http://schemas.microsoft.com/office/drawing/2014/main" id="{A030A9AC-970B-4A5A-9CCB-9213DD4544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718" y="557800"/>
            <a:ext cx="4691662" cy="3161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CDB3BEA0-5A53-4FF4-9D0B-0DA62FDD30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83"/>
          <a:stretch/>
        </p:blipFill>
        <p:spPr bwMode="auto">
          <a:xfrm>
            <a:off x="6631307" y="2865465"/>
            <a:ext cx="4863705" cy="3155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6" name="Picture 2" descr="Dzieci udające się do szkoły - Gify i obrazki na GifyAgusi.pl">
            <a:extLst>
              <a:ext uri="{FF2B5EF4-FFF2-40B4-BE49-F238E27FC236}">
                <a16:creationId xmlns:a16="http://schemas.microsoft.com/office/drawing/2014/main" id="{70D44A8E-BDF3-44D0-A8AA-F9D1887F6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700" y="4365104"/>
            <a:ext cx="2836911" cy="214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▷ Nauka i szkoła: obrazki ruchome, animowane gify i animacje ‐ 100% DARMO!">
            <a:extLst>
              <a:ext uri="{FF2B5EF4-FFF2-40B4-BE49-F238E27FC236}">
                <a16:creationId xmlns:a16="http://schemas.microsoft.com/office/drawing/2014/main" id="{6C843924-E1EB-4D39-936F-59C2EFE20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524" y="1738263"/>
            <a:ext cx="1316733" cy="9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09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" dirty="0"/>
              <a:t>Sosnowiec - ciekawostki</a:t>
            </a:r>
          </a:p>
        </p:txBody>
      </p:sp>
      <p:sp>
        <p:nvSpPr>
          <p:cNvPr id="11" name="Tekst — symbol zastępczy 10"/>
          <p:cNvSpPr>
            <a:spLocks noGrp="1"/>
          </p:cNvSpPr>
          <p:nvPr>
            <p:ph type="body" idx="1"/>
          </p:nvPr>
        </p:nvSpPr>
        <p:spPr>
          <a:xfrm>
            <a:off x="7102524" y="4885928"/>
            <a:ext cx="3664271" cy="631304"/>
          </a:xfrm>
        </p:spPr>
        <p:txBody>
          <a:bodyPr rtlCol="0"/>
          <a:lstStyle/>
          <a:p>
            <a:pPr rtl="0"/>
            <a:r>
              <a:rPr lang="pl-PL" dirty="0"/>
              <a:t>Czy  wiesz,  że…</a:t>
            </a:r>
            <a:endParaRPr lang="en-US" dirty="0"/>
          </a:p>
        </p:txBody>
      </p:sp>
      <p:pic>
        <p:nvPicPr>
          <p:cNvPr id="8194" name="Picture 2" descr="▷ Sowy: obrazki ruchome, animowane gify i animacje ‐ 100% DARMO!">
            <a:extLst>
              <a:ext uri="{FF2B5EF4-FFF2-40B4-BE49-F238E27FC236}">
                <a16:creationId xmlns:a16="http://schemas.microsoft.com/office/drawing/2014/main" id="{1E6C8D2B-53E4-40C2-8FE3-2049772F1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860" y="4272892"/>
            <a:ext cx="1714500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24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4" name="Picture 6" descr="Tak Sosnowiec witał 2020 rok. Sylwester w alei Zwycięstwa - zdjęcie nr 1">
            <a:extLst>
              <a:ext uri="{FF2B5EF4-FFF2-40B4-BE49-F238E27FC236}">
                <a16:creationId xmlns:a16="http://schemas.microsoft.com/office/drawing/2014/main" id="{8B71278D-A950-44A6-A7AE-7ADCF4E1D6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3618" y="1803400"/>
            <a:ext cx="6392810" cy="426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ytuł 6">
            <a:extLst>
              <a:ext uri="{FF2B5EF4-FFF2-40B4-BE49-F238E27FC236}">
                <a16:creationId xmlns:a16="http://schemas.microsoft.com/office/drawing/2014/main" id="{463B98B2-4B12-45E9-A4C8-63CC4CB0F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3" y="980728"/>
            <a:ext cx="2931313" cy="619472"/>
          </a:xfrm>
        </p:spPr>
        <p:txBody>
          <a:bodyPr/>
          <a:lstStyle/>
          <a:p>
            <a:r>
              <a:rPr lang="pl-PL" b="1" i="1" dirty="0"/>
              <a:t>Ciekawostki…</a:t>
            </a:r>
          </a:p>
        </p:txBody>
      </p:sp>
      <p:sp>
        <p:nvSpPr>
          <p:cNvPr id="16" name="Pole tekstowe 12">
            <a:extLst>
              <a:ext uri="{FF2B5EF4-FFF2-40B4-BE49-F238E27FC236}">
                <a16:creationId xmlns:a16="http://schemas.microsoft.com/office/drawing/2014/main" id="{3EA156BC-E1B2-436D-824A-D2FE8CA899B9}"/>
              </a:ext>
            </a:extLst>
          </p:cNvPr>
          <p:cNvSpPr txBox="1"/>
          <p:nvPr/>
        </p:nvSpPr>
        <p:spPr>
          <a:xfrm>
            <a:off x="4582244" y="802412"/>
            <a:ext cx="2857500" cy="75438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400" b="1" i="1" dirty="0">
                <a:solidFill>
                  <a:srgbClr val="FFC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Sosnowiec  leży                                  w  województwie  śląskim.</a:t>
            </a:r>
            <a:endParaRPr lang="pl-PL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Pole tekstowe 14">
            <a:extLst>
              <a:ext uri="{FF2B5EF4-FFF2-40B4-BE49-F238E27FC236}">
                <a16:creationId xmlns:a16="http://schemas.microsoft.com/office/drawing/2014/main" id="{E722C718-5ED4-405B-B07A-C585E95E3273}"/>
              </a:ext>
            </a:extLst>
          </p:cNvPr>
          <p:cNvSpPr txBox="1"/>
          <p:nvPr/>
        </p:nvSpPr>
        <p:spPr>
          <a:xfrm>
            <a:off x="8055695" y="608102"/>
            <a:ext cx="2857500" cy="1143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ts val="1950"/>
              </a:lnSpc>
              <a:spcAft>
                <a:spcPts val="800"/>
              </a:spcAft>
            </a:pPr>
            <a:r>
              <a:rPr lang="pl-PL" sz="1400" b="1" i="1"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To trzecie miasto wojewódzkie pod względem mieszkańców, zaraz po Katowicach i Częstochowie.</a:t>
            </a:r>
            <a:endParaRPr lang="pl-PL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400" b="1" i="1">
                <a:solidFill>
                  <a:srgbClr val="FF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Pole tekstowe 16">
            <a:extLst>
              <a:ext uri="{FF2B5EF4-FFF2-40B4-BE49-F238E27FC236}">
                <a16:creationId xmlns:a16="http://schemas.microsoft.com/office/drawing/2014/main" id="{A714C9BF-A94C-4816-A5E8-706556BB77E3}"/>
              </a:ext>
            </a:extLst>
          </p:cNvPr>
          <p:cNvSpPr txBox="1"/>
          <p:nvPr/>
        </p:nvSpPr>
        <p:spPr>
          <a:xfrm>
            <a:off x="9046740" y="2060848"/>
            <a:ext cx="2849880" cy="104394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400" b="1" i="1">
                <a:solidFill>
                  <a:srgbClr val="00FF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Sosnowiec – nazwa pochodzi od borów sosnowych, które rosły tam przed rokiem 1830.</a:t>
            </a:r>
            <a:endParaRPr lang="pl-PL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Pole tekstowe 8">
            <a:extLst>
              <a:ext uri="{FF2B5EF4-FFF2-40B4-BE49-F238E27FC236}">
                <a16:creationId xmlns:a16="http://schemas.microsoft.com/office/drawing/2014/main" id="{3E3E73B2-5E8B-4998-8A64-562733F1C06E}"/>
              </a:ext>
            </a:extLst>
          </p:cNvPr>
          <p:cNvSpPr txBox="1"/>
          <p:nvPr/>
        </p:nvSpPr>
        <p:spPr>
          <a:xfrm>
            <a:off x="7678588" y="3398892"/>
            <a:ext cx="2857500" cy="67818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400" b="1" i="1" dirty="0">
                <a:solidFill>
                  <a:srgbClr val="00B0F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Powierzchnia  Sosnowca:</a:t>
            </a:r>
            <a:endParaRPr lang="pl-PL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400" b="1" i="1" dirty="0">
                <a:solidFill>
                  <a:srgbClr val="00B0F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91,06 km</a:t>
            </a:r>
            <a:r>
              <a:rPr lang="pl-PL" sz="1400" b="1" i="1" baseline="30000" dirty="0">
                <a:solidFill>
                  <a:srgbClr val="00B0F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l-PL" sz="1400" b="1" i="1" dirty="0">
                <a:solidFill>
                  <a:srgbClr val="00B0F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l-PL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Pole tekstowe 10">
            <a:extLst>
              <a:ext uri="{FF2B5EF4-FFF2-40B4-BE49-F238E27FC236}">
                <a16:creationId xmlns:a16="http://schemas.microsoft.com/office/drawing/2014/main" id="{C1824705-B1D2-4BA7-8993-38A4C9C330B0}"/>
              </a:ext>
            </a:extLst>
          </p:cNvPr>
          <p:cNvSpPr txBox="1"/>
          <p:nvPr/>
        </p:nvSpPr>
        <p:spPr>
          <a:xfrm>
            <a:off x="9069560" y="4221088"/>
            <a:ext cx="2857500" cy="94488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400" b="1" i="1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Liczba  mieszkańców  Sosnowca:</a:t>
            </a:r>
            <a:endParaRPr lang="pl-PL" sz="1100" dirty="0">
              <a:solidFill>
                <a:schemeClr val="bg2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400" b="1" i="1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ok. 195 000  osób.</a:t>
            </a:r>
            <a:endParaRPr lang="pl-PL" sz="1100" dirty="0">
              <a:solidFill>
                <a:schemeClr val="bg2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Pole tekstowe 22">
            <a:extLst>
              <a:ext uri="{FF2B5EF4-FFF2-40B4-BE49-F238E27FC236}">
                <a16:creationId xmlns:a16="http://schemas.microsoft.com/office/drawing/2014/main" id="{DDDC8352-4927-4852-95C1-808AAD89C050}"/>
              </a:ext>
            </a:extLst>
          </p:cNvPr>
          <p:cNvSpPr txBox="1"/>
          <p:nvPr/>
        </p:nvSpPr>
        <p:spPr>
          <a:xfrm>
            <a:off x="7917432" y="5456644"/>
            <a:ext cx="2857500" cy="70866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fontAlgn="base">
              <a:lnSpc>
                <a:spcPts val="195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pl-PL" sz="1400" b="1" i="1" dirty="0">
                <a:solidFill>
                  <a:srgbClr val="C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„Patelnia” – tak mieszkańcy nazywają Plac Stulecia.</a:t>
            </a:r>
            <a:endParaRPr lang="pl-PL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400" b="1" i="1" dirty="0">
                <a:solidFill>
                  <a:srgbClr val="C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914" name="Picture 2" descr="▷ Sowy: obrazki ruchome, animowane gify i animacje ‐ 100% DARMO!">
            <a:extLst>
              <a:ext uri="{FF2B5EF4-FFF2-40B4-BE49-F238E27FC236}">
                <a16:creationId xmlns:a16="http://schemas.microsoft.com/office/drawing/2014/main" id="{CED22BC2-AA82-4386-A2E2-8E2F53509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119" y="4055262"/>
            <a:ext cx="1043441" cy="13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Evergreen Gif - IceGif">
            <a:extLst>
              <a:ext uri="{FF2B5EF4-FFF2-40B4-BE49-F238E27FC236}">
                <a16:creationId xmlns:a16="http://schemas.microsoft.com/office/drawing/2014/main" id="{073FABEF-E980-469C-9163-6E59A9629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159" y="1736969"/>
            <a:ext cx="794581" cy="158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02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463B98B2-4B12-45E9-A4C8-63CC4CB0F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3" y="980728"/>
            <a:ext cx="2931313" cy="619472"/>
          </a:xfrm>
        </p:spPr>
        <p:txBody>
          <a:bodyPr/>
          <a:lstStyle/>
          <a:p>
            <a:r>
              <a:rPr lang="pl-PL" b="1" i="1" dirty="0"/>
              <a:t>Ciekawostki…</a:t>
            </a:r>
          </a:p>
        </p:txBody>
      </p:sp>
      <p:sp>
        <p:nvSpPr>
          <p:cNvPr id="22" name="Pole tekstowe 20">
            <a:extLst>
              <a:ext uri="{FF2B5EF4-FFF2-40B4-BE49-F238E27FC236}">
                <a16:creationId xmlns:a16="http://schemas.microsoft.com/office/drawing/2014/main" id="{852D0E15-C1BF-41DE-9A99-235590AFB4A9}"/>
              </a:ext>
            </a:extLst>
          </p:cNvPr>
          <p:cNvSpPr txBox="1"/>
          <p:nvPr/>
        </p:nvSpPr>
        <p:spPr>
          <a:xfrm>
            <a:off x="4665662" y="665873"/>
            <a:ext cx="2857500" cy="92964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ts val="1950"/>
              </a:lnSpc>
              <a:spcAft>
                <a:spcPts val="800"/>
              </a:spcAft>
            </a:pPr>
            <a:r>
              <a:rPr lang="pl-PL" sz="1400" b="1" i="1">
                <a:solidFill>
                  <a:srgbClr val="FFFF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Najstarszym zabytkiem                       w Sosnowcu jest                            Zamek Sielecki.</a:t>
            </a:r>
            <a:endParaRPr lang="pl-PL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400" b="1" i="1">
                <a:solidFill>
                  <a:srgbClr val="FFFF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Pole tekstowe 30">
            <a:extLst>
              <a:ext uri="{FF2B5EF4-FFF2-40B4-BE49-F238E27FC236}">
                <a16:creationId xmlns:a16="http://schemas.microsoft.com/office/drawing/2014/main" id="{69FBC66F-3C46-4747-8659-0F2358958946}"/>
              </a:ext>
            </a:extLst>
          </p:cNvPr>
          <p:cNvSpPr txBox="1"/>
          <p:nvPr/>
        </p:nvSpPr>
        <p:spPr>
          <a:xfrm>
            <a:off x="8038628" y="567050"/>
            <a:ext cx="2857500" cy="115062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ts val="1950"/>
              </a:lnSpc>
              <a:spcAft>
                <a:spcPts val="800"/>
              </a:spcAft>
            </a:pPr>
            <a:r>
              <a:rPr lang="pl-PL" sz="1400" b="1" i="1"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Sosnowiec Główny,  budynek stacji kolejowej wybudowany w 1859 roku jest obecnie zabytkiem.</a:t>
            </a:r>
            <a:endParaRPr lang="pl-PL" sz="110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400" b="1" i="1">
                <a:solidFill>
                  <a:srgbClr val="FF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110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Pole tekstowe 18">
            <a:extLst>
              <a:ext uri="{FF2B5EF4-FFF2-40B4-BE49-F238E27FC236}">
                <a16:creationId xmlns:a16="http://schemas.microsoft.com/office/drawing/2014/main" id="{E7C5D53E-D240-4571-A26B-7D5853C8DCC2}"/>
              </a:ext>
            </a:extLst>
          </p:cNvPr>
          <p:cNvSpPr txBox="1"/>
          <p:nvPr/>
        </p:nvSpPr>
        <p:spPr>
          <a:xfrm>
            <a:off x="8974732" y="1992248"/>
            <a:ext cx="2857500" cy="150876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28600" algn="ctr" fontAlgn="base">
              <a:lnSpc>
                <a:spcPts val="1950"/>
              </a:lnSpc>
              <a:spcAft>
                <a:spcPts val="800"/>
              </a:spcAft>
            </a:pPr>
            <a:r>
              <a:rPr lang="pl-PL" sz="1400" b="1" i="1" dirty="0">
                <a:solidFill>
                  <a:srgbClr val="00B05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W Sosnowcu jest sztuczny stok narciarski, który nazywa się Stokiem Środula.</a:t>
            </a:r>
            <a:endParaRPr lang="pl-PL" sz="1100" dirty="0">
              <a:solidFill>
                <a:srgbClr val="00B05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400" b="1" i="1" dirty="0">
                <a:solidFill>
                  <a:srgbClr val="00B05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1100" dirty="0">
              <a:solidFill>
                <a:srgbClr val="00B05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Pole tekstowe 26">
            <a:extLst>
              <a:ext uri="{FF2B5EF4-FFF2-40B4-BE49-F238E27FC236}">
                <a16:creationId xmlns:a16="http://schemas.microsoft.com/office/drawing/2014/main" id="{FF82E6C7-09CE-472F-8B17-5F22BDAF4709}"/>
              </a:ext>
            </a:extLst>
          </p:cNvPr>
          <p:cNvSpPr txBox="1"/>
          <p:nvPr/>
        </p:nvSpPr>
        <p:spPr>
          <a:xfrm>
            <a:off x="7678588" y="3216384"/>
            <a:ext cx="2857500" cy="150876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ts val="1950"/>
              </a:lnSpc>
              <a:spcAft>
                <a:spcPts val="800"/>
              </a:spcAft>
            </a:pPr>
            <a:r>
              <a:rPr lang="pl-PL" sz="1400" b="1" i="1" dirty="0">
                <a:solidFill>
                  <a:srgbClr val="0070C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Średnia  wysokość                      terenów  miasta  Sosnowca,   to  ok.  250 </a:t>
            </a:r>
            <a:r>
              <a:rPr lang="pl-PL" sz="1400" b="1" i="1" dirty="0" err="1">
                <a:solidFill>
                  <a:srgbClr val="0070C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m.n.p.m</a:t>
            </a:r>
            <a:r>
              <a:rPr lang="pl-PL" sz="1400" b="1" i="1" dirty="0">
                <a:solidFill>
                  <a:srgbClr val="0070C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.</a:t>
            </a:r>
            <a:endParaRPr lang="pl-PL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400" b="1" i="1" dirty="0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Pole tekstowe 28">
            <a:extLst>
              <a:ext uri="{FF2B5EF4-FFF2-40B4-BE49-F238E27FC236}">
                <a16:creationId xmlns:a16="http://schemas.microsoft.com/office/drawing/2014/main" id="{F60E3745-D608-4B7C-9DCC-4478BA459C5D}"/>
              </a:ext>
            </a:extLst>
          </p:cNvPr>
          <p:cNvSpPr txBox="1"/>
          <p:nvPr/>
        </p:nvSpPr>
        <p:spPr>
          <a:xfrm>
            <a:off x="8542684" y="4149080"/>
            <a:ext cx="3406140" cy="110109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ts val="1950"/>
              </a:lnSpc>
              <a:spcAft>
                <a:spcPts val="800"/>
              </a:spcAft>
            </a:pPr>
            <a:r>
              <a:rPr lang="pl-PL" sz="1400" b="1" i="1" dirty="0">
                <a:solidFill>
                  <a:srgbClr val="FFC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Sosnowiec  w  2018  roku  zamieszkiwało  około  2,4  razy  więcej  mieszkańców                                         niż  w  1900…</a:t>
            </a:r>
            <a:endParaRPr lang="pl-PL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400" b="1" i="1" dirty="0">
                <a:solidFill>
                  <a:srgbClr val="FFC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Pole tekstowe 24">
            <a:extLst>
              <a:ext uri="{FF2B5EF4-FFF2-40B4-BE49-F238E27FC236}">
                <a16:creationId xmlns:a16="http://schemas.microsoft.com/office/drawing/2014/main" id="{954149E9-B604-4038-86F7-16F8A8E1FA46}"/>
              </a:ext>
            </a:extLst>
          </p:cNvPr>
          <p:cNvSpPr txBox="1"/>
          <p:nvPr/>
        </p:nvSpPr>
        <p:spPr>
          <a:xfrm>
            <a:off x="7557392" y="5373216"/>
            <a:ext cx="2857500" cy="123444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400" b="1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Aż 108-letnią historią                  może się poszczycić sosnowieckie Liceum Ogólnokształcące                             im. Stanisława Staszica.</a:t>
            </a:r>
            <a:endParaRPr lang="pl-PL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Nie do wiary! Tak zmienił się Sosnowiec zaledwie w ciągu ostatnich 10 lat.  Zobaczcie zdjęcia | Dziennik Zachodni">
            <a:extLst>
              <a:ext uri="{FF2B5EF4-FFF2-40B4-BE49-F238E27FC236}">
                <a16:creationId xmlns:a16="http://schemas.microsoft.com/office/drawing/2014/main" id="{45A959ED-090E-4521-9A50-FED74CBC3B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22" y="1844824"/>
            <a:ext cx="677778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8" name="Picture 10" descr="▷ Biegi narciarskie: obrazki ruchome, animowane gify i animacje ‐ 100%  DARMO!">
            <a:extLst>
              <a:ext uri="{FF2B5EF4-FFF2-40B4-BE49-F238E27FC236}">
                <a16:creationId xmlns:a16="http://schemas.microsoft.com/office/drawing/2014/main" id="{60A26880-82AB-40F7-8AF3-007CC4C05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572" y="1710308"/>
            <a:ext cx="1600572" cy="160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0" name="Picture 12" descr="Zespół Szkół Ogólnokształcących i Technicznych w Miastku. – Strona 13 –  Strona internetowa Zespołu Szkół Ogólnokształcących i Technicznych w  Miastku.">
            <a:extLst>
              <a:ext uri="{FF2B5EF4-FFF2-40B4-BE49-F238E27FC236}">
                <a16:creationId xmlns:a16="http://schemas.microsoft.com/office/drawing/2014/main" id="{61C6F043-D9E1-4163-BCE0-294716D8A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892" y="5405730"/>
            <a:ext cx="1191965" cy="108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44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2">
            <a:extLst>
              <a:ext uri="{FF2B5EF4-FFF2-40B4-BE49-F238E27FC236}">
                <a16:creationId xmlns:a16="http://schemas.microsoft.com/office/drawing/2014/main" id="{65B466F3-502F-4A76-A813-10CB89DDF921}"/>
              </a:ext>
            </a:extLst>
          </p:cNvPr>
          <p:cNvSpPr txBox="1"/>
          <p:nvPr/>
        </p:nvSpPr>
        <p:spPr>
          <a:xfrm>
            <a:off x="765820" y="476672"/>
            <a:ext cx="5326380" cy="578358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100" b="1" dirty="0">
                <a:solidFill>
                  <a:schemeClr val="tx1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Prezentacja  jest  już  przejrzana,                                                                        o  historii  wiemy  też  już  więcej…                                                              Moje  miasto  kochane                                                                        poznaliśmy  trochę  lepiej…</a:t>
            </a:r>
            <a:endParaRPr lang="pl-PL" sz="21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100" b="1" dirty="0">
                <a:solidFill>
                  <a:schemeClr val="tx1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Tam  gdzie  domek  mój  stoi                                                                                    były  bory  i  lasy…                                                                               Teraz  już  się  nie  boję –                                                                 poznałam  dawne  czasy.</a:t>
            </a:r>
            <a:endParaRPr lang="pl-PL" sz="21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100" b="1" dirty="0">
                <a:solidFill>
                  <a:schemeClr val="tx1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Wiem  kto  sławił  imię  jego,                                                                  gdy  mnie  jeszcze  nie  było…                                                               Warto  poznać  kolego,                                                                                      co  się  i  jak  wydarzyło.</a:t>
            </a:r>
            <a:endParaRPr lang="pl-PL" sz="21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100" b="1" dirty="0">
                <a:solidFill>
                  <a:schemeClr val="tx1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Arial" panose="020B0604020202020204" pitchFamily="34" charset="0"/>
              </a:rPr>
              <a:t>Wiele  się  dowiedziałam,                                                                  pewnie  dowiem  się  jeszcze…                                                            Dużo  rzeczy  poznałam                                                             o  Sosnowcu – MOIM  mieście…</a:t>
            </a:r>
            <a:endParaRPr lang="pl-PL" sz="21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39938" name="Picture 2" descr="▷ Miasto: obrazki ruchome, animowane gify i animacje ‐ 100% DARMO!">
            <a:extLst>
              <a:ext uri="{FF2B5EF4-FFF2-40B4-BE49-F238E27FC236}">
                <a16:creationId xmlns:a16="http://schemas.microsoft.com/office/drawing/2014/main" id="{90C53BF4-C9C5-4C82-94BE-1AF6F013C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292" y="1052736"/>
            <a:ext cx="623282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20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fy Chomiki - Gify i obrazki na GifyAgusi.pl">
            <a:extLst>
              <a:ext uri="{FF2B5EF4-FFF2-40B4-BE49-F238E27FC236}">
                <a16:creationId xmlns:a16="http://schemas.microsoft.com/office/drawing/2014/main" id="{F0BF819F-DFF6-46AA-B57D-2D425E123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604" y="692696"/>
            <a:ext cx="40005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wartość — symbol zastępczy 13">
            <a:extLst>
              <a:ext uri="{FF2B5EF4-FFF2-40B4-BE49-F238E27FC236}">
                <a16:creationId xmlns:a16="http://schemas.microsoft.com/office/drawing/2014/main" id="{BD5BD0A1-2029-431B-9B21-2BD28FC44E3A}"/>
              </a:ext>
            </a:extLst>
          </p:cNvPr>
          <p:cNvSpPr txBox="1">
            <a:spLocks/>
          </p:cNvSpPr>
          <p:nvPr/>
        </p:nvSpPr>
        <p:spPr>
          <a:xfrm>
            <a:off x="693812" y="2276872"/>
            <a:ext cx="6027657" cy="2160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039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14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53896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55648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5915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6090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r>
              <a:rPr lang="pl-PL" sz="3000" b="1" i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Bardzo  serdecznie  dziękuję  za  uwagę  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r>
              <a:rPr lang="pl-PL" sz="3000" b="1" i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 wspólnie  spędzony  czas…</a:t>
            </a:r>
          </a:p>
        </p:txBody>
      </p:sp>
      <p:sp>
        <p:nvSpPr>
          <p:cNvPr id="4" name="Zawartość — symbol zastępczy 13">
            <a:extLst>
              <a:ext uri="{FF2B5EF4-FFF2-40B4-BE49-F238E27FC236}">
                <a16:creationId xmlns:a16="http://schemas.microsoft.com/office/drawing/2014/main" id="{A71DBDA4-D5F7-4DD4-85F4-7171AF50D400}"/>
              </a:ext>
            </a:extLst>
          </p:cNvPr>
          <p:cNvSpPr txBox="1">
            <a:spLocks/>
          </p:cNvSpPr>
          <p:nvPr/>
        </p:nvSpPr>
        <p:spPr>
          <a:xfrm>
            <a:off x="8830716" y="5085184"/>
            <a:ext cx="2664296" cy="1296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039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14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53896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55648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5915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6090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pl-PL" sz="1000" b="1" i="1" u="sng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Bibliografia: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pl-PL" sz="1000" b="1" i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www.wikipedia.pl</a:t>
            </a:r>
            <a:endParaRPr lang="pl-PL" sz="1000" b="1" i="1" dirty="0">
              <a:solidFill>
                <a:schemeClr val="accent6">
                  <a:lumMod val="75000"/>
                </a:schemeClr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pl-PL" sz="1000" b="1" i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www.sosnowiec.pl</a:t>
            </a:r>
            <a:endParaRPr lang="pl-PL" sz="1000" b="1" i="1" dirty="0">
              <a:solidFill>
                <a:schemeClr val="accent6">
                  <a:lumMod val="75000"/>
                </a:schemeClr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pl-PL" sz="1000" b="1" i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www.sosnowiec.naszemiasto.pl</a:t>
            </a:r>
            <a:endParaRPr lang="pl-PL" sz="1000" b="1" i="1" dirty="0">
              <a:solidFill>
                <a:schemeClr val="accent6">
                  <a:lumMod val="75000"/>
                </a:schemeClr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pl-PL" sz="1000" b="1" i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www.podrozepokulturze.pl</a:t>
            </a:r>
            <a:endParaRPr lang="pl-PL" sz="1000" b="1" i="1" dirty="0">
              <a:solidFill>
                <a:schemeClr val="accent6">
                  <a:lumMod val="75000"/>
                </a:schemeClr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pl-PL" sz="1000" b="1" i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www.polskieszlaki.pl</a:t>
            </a:r>
            <a:endParaRPr lang="pl-PL" sz="1000" b="1" i="1" dirty="0">
              <a:solidFill>
                <a:schemeClr val="accent6">
                  <a:lumMod val="75000"/>
                </a:schemeClr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pl-PL" sz="1000" b="1" i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www.fotopolska.eu</a:t>
            </a:r>
            <a:endParaRPr lang="pl-PL" sz="1000" b="1" i="1" dirty="0">
              <a:solidFill>
                <a:schemeClr val="accent6">
                  <a:lumMod val="75000"/>
                </a:schemeClr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pitchFamily="34" charset="0"/>
              <a:buNone/>
            </a:pPr>
            <a:endParaRPr lang="pl-PL" sz="1000" b="1" i="1" dirty="0">
              <a:solidFill>
                <a:schemeClr val="accent6">
                  <a:lumMod val="75000"/>
                </a:schemeClr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26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ee Papirus Stock Photo | FreeImages">
            <a:extLst>
              <a:ext uri="{FF2B5EF4-FFF2-40B4-BE49-F238E27FC236}">
                <a16:creationId xmlns:a16="http://schemas.microsoft.com/office/drawing/2014/main" id="{124F75EB-23DB-4433-A096-0D73DB30B2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b="2750"/>
          <a:stretch/>
        </p:blipFill>
        <p:spPr bwMode="auto">
          <a:xfrm>
            <a:off x="405780" y="325671"/>
            <a:ext cx="6357119" cy="6206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 descr="s | Twoje Zagłębie">
            <a:extLst>
              <a:ext uri="{FF2B5EF4-FFF2-40B4-BE49-F238E27FC236}">
                <a16:creationId xmlns:a16="http://schemas.microsoft.com/office/drawing/2014/main" id="{6B858594-D8B4-401A-B1A3-5DBFA68F7D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9" t="1736" r="55626" b="3549"/>
          <a:stretch/>
        </p:blipFill>
        <p:spPr bwMode="auto">
          <a:xfrm>
            <a:off x="6873797" y="548680"/>
            <a:ext cx="1956919" cy="3086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 descr="s | Twoje Zagłębie">
            <a:extLst>
              <a:ext uri="{FF2B5EF4-FFF2-40B4-BE49-F238E27FC236}">
                <a16:creationId xmlns:a16="http://schemas.microsoft.com/office/drawing/2014/main" id="{5036880C-D477-4739-89C3-83CE8E4329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5" t="29622" r="9369" b="30694"/>
          <a:stretch/>
        </p:blipFill>
        <p:spPr bwMode="auto">
          <a:xfrm>
            <a:off x="7462564" y="4005064"/>
            <a:ext cx="3384376" cy="215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Free Papirus Stock Photo | FreeImages">
            <a:extLst>
              <a:ext uri="{FF2B5EF4-FFF2-40B4-BE49-F238E27FC236}">
                <a16:creationId xmlns:a16="http://schemas.microsoft.com/office/drawing/2014/main" id="{F53919EA-CE94-4637-AC7B-91773D529F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b="2750"/>
          <a:stretch/>
        </p:blipFill>
        <p:spPr bwMode="auto">
          <a:xfrm>
            <a:off x="9190756" y="548681"/>
            <a:ext cx="2545567" cy="28948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ole tekstowe 6">
            <a:extLst>
              <a:ext uri="{FF2B5EF4-FFF2-40B4-BE49-F238E27FC236}">
                <a16:creationId xmlns:a16="http://schemas.microsoft.com/office/drawing/2014/main" id="{D3144801-D017-43FE-BDB5-F89A0795CF5A}"/>
              </a:ext>
            </a:extLst>
          </p:cNvPr>
          <p:cNvSpPr txBox="1"/>
          <p:nvPr/>
        </p:nvSpPr>
        <p:spPr>
          <a:xfrm>
            <a:off x="1125860" y="1196752"/>
            <a:ext cx="4752528" cy="439248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pl-PL" sz="1600" b="1" u="sng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Herb  Sosnowca:</a:t>
            </a:r>
            <a:endParaRPr lang="pl-PL" sz="16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600" b="0" i="1" dirty="0">
                <a:solidFill>
                  <a:schemeClr val="tx2"/>
                </a:solidFill>
                <a:effectLst/>
                <a:latin typeface="Georgia" panose="02040502050405020303" pitchFamily="18" charset="0"/>
              </a:rPr>
              <a:t>           Herb został ustalony w 1904 roku przez miejscową Radę Miejską.</a:t>
            </a:r>
            <a:r>
              <a:rPr lang="pl-PL" sz="1600" b="0" i="1" dirty="0">
                <a:solidFill>
                  <a:schemeClr val="tx2"/>
                </a:solidFill>
                <a:effectLst/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600" i="1" dirty="0">
                <a:solidFill>
                  <a:schemeClr val="tx2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pl-PL" sz="16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Przedstawia następujące elementy:                  w górnym białym polu spływ dwóch rzek biegnących w kierunku czerwonej linii granicznej. </a:t>
            </a:r>
            <a:endParaRPr lang="pl-PL" sz="1600" i="1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6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W polu dolnym zaś przekrój geologiczny przez uskok tektoniczny i trzy pokłady węgla kamiennego. Nad tarczą czerwona, ceglana korona, lekko wygięta w łuk, zza której wyłania się zgięta, gotowa do uderzenia w prawą stronę prawa ręka robotnika trzymającego czarny młot. Ręka jest w rękawie białej koszuli, podwiniętym powyżej łokcia.</a:t>
            </a:r>
            <a:endParaRPr lang="pl-PL" sz="1600" i="1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Pole tekstowe 6">
            <a:extLst>
              <a:ext uri="{FF2B5EF4-FFF2-40B4-BE49-F238E27FC236}">
                <a16:creationId xmlns:a16="http://schemas.microsoft.com/office/drawing/2014/main" id="{BC4DD9D4-70F9-44DE-B1C2-37E5E0F823D5}"/>
              </a:ext>
            </a:extLst>
          </p:cNvPr>
          <p:cNvSpPr txBox="1"/>
          <p:nvPr/>
        </p:nvSpPr>
        <p:spPr>
          <a:xfrm>
            <a:off x="9478788" y="836712"/>
            <a:ext cx="2088232" cy="216024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pl-PL" sz="2500" b="1" u="sng" dirty="0">
                <a:solidFill>
                  <a:srgbClr val="FF0000"/>
                </a:solidFill>
                <a:effectLst/>
                <a:latin typeface="Algerian" panose="04020705040A02060702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Herb                   Sosnowca</a:t>
            </a:r>
            <a:endParaRPr lang="pl-PL" sz="2500" dirty="0">
              <a:solidFill>
                <a:srgbClr val="FF0000"/>
              </a:solidFill>
              <a:effectLst/>
              <a:latin typeface="Algerian" panose="04020705040A020607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500" b="1" dirty="0">
                <a:solidFill>
                  <a:srgbClr val="FF0000"/>
                </a:solidFill>
                <a:latin typeface="Algerian" panose="04020705040A02060702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500" b="1" u="sng" dirty="0">
                <a:solidFill>
                  <a:srgbClr val="FF0000"/>
                </a:solidFill>
                <a:effectLst/>
                <a:latin typeface="Algerian" panose="04020705040A02060702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Flaga  Sosnowca</a:t>
            </a:r>
            <a:endParaRPr lang="pl-PL" sz="2500" dirty="0">
              <a:solidFill>
                <a:srgbClr val="FF0000"/>
              </a:solidFill>
              <a:effectLst/>
              <a:latin typeface="Algerian" panose="04020705040A020607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500" i="1" dirty="0">
                <a:solidFill>
                  <a:srgbClr val="FF0000"/>
                </a:solidFill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2500" dirty="0">
              <a:solidFill>
                <a:srgbClr val="FF0000"/>
              </a:solidFill>
              <a:effectLst/>
              <a:latin typeface="Algerian" panose="04020705040A020607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46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ee Papirus Stock Photo | FreeImages">
            <a:extLst>
              <a:ext uri="{FF2B5EF4-FFF2-40B4-BE49-F238E27FC236}">
                <a16:creationId xmlns:a16="http://schemas.microsoft.com/office/drawing/2014/main" id="{C181369B-E728-46FA-B872-FBE27F362A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b="2750"/>
          <a:stretch/>
        </p:blipFill>
        <p:spPr bwMode="auto">
          <a:xfrm>
            <a:off x="457373" y="318687"/>
            <a:ext cx="6357119" cy="6206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3D426D6-6741-4A5F-8388-24A0C800EA11}"/>
              </a:ext>
            </a:extLst>
          </p:cNvPr>
          <p:cNvSpPr txBox="1"/>
          <p:nvPr/>
        </p:nvSpPr>
        <p:spPr>
          <a:xfrm>
            <a:off x="1269876" y="1268760"/>
            <a:ext cx="4752528" cy="417646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600"/>
              </a:spcAft>
            </a:pPr>
            <a:r>
              <a:rPr lang="pl-PL" sz="2400" b="1" i="1" u="sng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Sosnowiec  nowym  okiem...</a:t>
            </a:r>
            <a:endParaRPr lang="pl-PL" sz="1500" b="1" i="1" u="sng" dirty="0">
              <a:solidFill>
                <a:schemeClr val="tx2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pl-PL" sz="1000" b="1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pl-PL" sz="1500" b="1" i="1" dirty="0">
              <a:solidFill>
                <a:schemeClr val="tx2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4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         </a:t>
            </a:r>
            <a:r>
              <a:rPr lang="pl-PL" sz="16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Pierwsze wzmianki o wsi Sosnowiec pojawiły się już w 1727r. </a:t>
            </a:r>
            <a:endParaRPr lang="pl-PL" sz="1600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6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Nazwa Sosnowiec wywodzi się od borów sosnowych pierwotnie porastających te tereny.</a:t>
            </a:r>
            <a:endParaRPr lang="pl-PL" sz="1600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6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Od 1795 r. Sosnowiec znalazł się w zaborze pruskim. To tu zbiegały się granice trzech zaborców, tworząc w widłach Czarnej Przemszy   i Białej Przemszy tzw. Trójkąt Trzech Cesarzy. </a:t>
            </a:r>
            <a:endParaRPr lang="pl-PL" sz="1600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6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W 1807 r. wieś weszła w skład Księstwa Warszawskiego, a w 1815 r. została włączona do Królestwa Polskiego. </a:t>
            </a:r>
            <a:endParaRPr lang="pl-PL" sz="1600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6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pl-PL" sz="1100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4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pl-PL" sz="1100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400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pl-PL" sz="1100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 descr="Plan miasta Sosnowca : podziałka 1:20 000 | Polona">
            <a:extLst>
              <a:ext uri="{FF2B5EF4-FFF2-40B4-BE49-F238E27FC236}">
                <a16:creationId xmlns:a16="http://schemas.microsoft.com/office/drawing/2014/main" id="{034FFB23-222E-422D-8A82-5182461F03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8" t="4267" r="3474" b="4309"/>
          <a:stretch/>
        </p:blipFill>
        <p:spPr bwMode="auto">
          <a:xfrm>
            <a:off x="6958508" y="908720"/>
            <a:ext cx="4396105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5722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2F0126-428F-49D2-9B48-B4663B745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3" y="431800"/>
            <a:ext cx="9751060" cy="1168400"/>
          </a:xfrm>
        </p:spPr>
        <p:txBody>
          <a:bodyPr anchor="b">
            <a:normAutofit/>
          </a:bodyPr>
          <a:lstStyle/>
          <a:p>
            <a:r>
              <a:rPr lang="pl-PL" b="1" u="sng" dirty="0"/>
              <a:t>Trójkąt  Trzech  Cesarzy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99E43E7-F461-4528-B53A-8E2936C41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2945" y="5094064"/>
            <a:ext cx="4769806" cy="711200"/>
          </a:xfrm>
        </p:spPr>
        <p:txBody>
          <a:bodyPr anchor="ctr">
            <a:norm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pl-PL" b="0" dirty="0"/>
              <a:t>Miejsce  zbiegu  trzech  granic                     trzech  zaborców – Rosji, Prus  i  Austrii.</a:t>
            </a:r>
          </a:p>
        </p:txBody>
      </p:sp>
      <p:pic>
        <p:nvPicPr>
          <p:cNvPr id="2050" name="Picture 2" descr="Trójkąt Trzech Cesarzy – przegląd historyczno-graficzny | Odkrywając Śląsk">
            <a:extLst>
              <a:ext uri="{FF2B5EF4-FFF2-40B4-BE49-F238E27FC236}">
                <a16:creationId xmlns:a16="http://schemas.microsoft.com/office/drawing/2014/main" id="{EB7BD326-C77F-4FC1-84EC-27961DF0A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8883" y="1844824"/>
            <a:ext cx="4773956" cy="3126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Historii: Trójkąt trzech cesarzy...">
            <a:extLst>
              <a:ext uri="{FF2B5EF4-FFF2-40B4-BE49-F238E27FC236}">
                <a16:creationId xmlns:a16="http://schemas.microsoft.com/office/drawing/2014/main" id="{8C4D2E7B-A65C-4F95-9B1F-1F9DD95FC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732" y="515615"/>
            <a:ext cx="2465851" cy="18493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onferencja &amp;amp;quot;Trójkąt Trzech Cesarzy-unikatowe wartości i ...">
            <a:extLst>
              <a:ext uri="{FF2B5EF4-FFF2-40B4-BE49-F238E27FC236}">
                <a16:creationId xmlns:a16="http://schemas.microsoft.com/office/drawing/2014/main" id="{682F40F2-1F6C-4290-8056-65B7601CE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460" y="2636912"/>
            <a:ext cx="4452218" cy="3284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trzałka: w dół 4">
            <a:extLst>
              <a:ext uri="{FF2B5EF4-FFF2-40B4-BE49-F238E27FC236}">
                <a16:creationId xmlns:a16="http://schemas.microsoft.com/office/drawing/2014/main" id="{DE6F8BCC-3408-4BBC-9EFA-4A367A87BEB1}"/>
              </a:ext>
            </a:extLst>
          </p:cNvPr>
          <p:cNvSpPr/>
          <p:nvPr/>
        </p:nvSpPr>
        <p:spPr>
          <a:xfrm rot="1881286">
            <a:off x="8678161" y="1948571"/>
            <a:ext cx="161094" cy="19498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435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ee Papirus Stock Photo | FreeImages">
            <a:extLst>
              <a:ext uri="{FF2B5EF4-FFF2-40B4-BE49-F238E27FC236}">
                <a16:creationId xmlns:a16="http://schemas.microsoft.com/office/drawing/2014/main" id="{C181369B-E728-46FA-B872-FBE27F362A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b="2750"/>
          <a:stretch/>
        </p:blipFill>
        <p:spPr bwMode="auto">
          <a:xfrm>
            <a:off x="467580" y="325671"/>
            <a:ext cx="6922976" cy="6206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3D426D6-6741-4A5F-8388-24A0C800EA11}"/>
              </a:ext>
            </a:extLst>
          </p:cNvPr>
          <p:cNvSpPr txBox="1"/>
          <p:nvPr/>
        </p:nvSpPr>
        <p:spPr>
          <a:xfrm>
            <a:off x="1269876" y="1196752"/>
            <a:ext cx="5400600" cy="417646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W XIX w. odkryto w Sosnowcu złoża węgla kamiennego. </a:t>
            </a:r>
            <a:endParaRPr lang="pl-PL" sz="14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1863 na Dębowej Górze w dobrach Renarda powstała pierwsza głębinowa kopalnia Ludmiła. Nazywano ją w późniejszym okresie kopalnią "stary Renard". Miała dwa szyby wydobywcze: Moebius i Jan o głębokości 80m, wyposażone w parowe maszyny odwadniające i wyciągowe oraz własną kotłownię. W 1873 w kopalni "Ludmiła" wydobyto 90 tys. ton węgla.</a:t>
            </a:r>
            <a:endParaRPr lang="pl-PL" sz="14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1877 Rosja wprowadziła wysokie cła produkcyjne na granicy z Niemcami spadkobiercy Renarda sprzedali  w latach 1879 - 1885 dwanaście parcel gruntowych różnym przedsiębiorcom niemieckim, którzy chcąc się utrzymać na chłonnym rynku rosyjskim zaczęli w Zagłębiu Dąbrowskim lokować filie swoich zakładów.</a:t>
            </a:r>
            <a:endParaRPr lang="pl-PL" sz="14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1881 w kopalni Ludmiła doszło do wielkiej katastrofy: wyrobiska zalała kurzawka. Zginęło około 200 górników. Trwające w następnych latach próby odwodnienia zakończyły się fiaskiem, co doprowadziło  do podjęcia decyzji o rozbudowie kopalni "</a:t>
            </a:r>
            <a:r>
              <a:rPr lang="pl-PL" sz="1400" i="1" dirty="0" err="1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Fanny</a:t>
            </a: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którą początkowo nazywano "Nowy Renard".</a:t>
            </a:r>
            <a:endParaRPr lang="pl-PL" sz="14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ludmiła wieża">
            <a:extLst>
              <a:ext uri="{FF2B5EF4-FFF2-40B4-BE49-F238E27FC236}">
                <a16:creationId xmlns:a16="http://schemas.microsoft.com/office/drawing/2014/main" id="{CEB55586-84D9-4BD8-AD38-2B8DE5E71A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" t="2420" r="47480" b="60574"/>
          <a:stretch/>
        </p:blipFill>
        <p:spPr bwMode="auto">
          <a:xfrm>
            <a:off x="7606580" y="692696"/>
            <a:ext cx="3168352" cy="1706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udmiła wieża">
            <a:extLst>
              <a:ext uri="{FF2B5EF4-FFF2-40B4-BE49-F238E27FC236}">
                <a16:creationId xmlns:a16="http://schemas.microsoft.com/office/drawing/2014/main" id="{7E850DAB-07C8-4446-BF8B-ADA67158F1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20" t="2420" r="3381" b="2420"/>
          <a:stretch/>
        </p:blipFill>
        <p:spPr bwMode="auto">
          <a:xfrm>
            <a:off x="7930615" y="2492896"/>
            <a:ext cx="2520281" cy="3888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▷ Górnicy: obrazki ruchome, animowane gify i animacje ‐ 100% DARMO!">
            <a:extLst>
              <a:ext uri="{FF2B5EF4-FFF2-40B4-BE49-F238E27FC236}">
                <a16:creationId xmlns:a16="http://schemas.microsoft.com/office/drawing/2014/main" id="{6B6BFA79-7E2C-46FA-9A5C-59857DCFD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616" y="4941168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41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ee Papirus Stock Photo | FreeImages">
            <a:extLst>
              <a:ext uri="{FF2B5EF4-FFF2-40B4-BE49-F238E27FC236}">
                <a16:creationId xmlns:a16="http://schemas.microsoft.com/office/drawing/2014/main" id="{C181369B-E728-46FA-B872-FBE27F362A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b="2750"/>
          <a:stretch/>
        </p:blipFill>
        <p:spPr bwMode="auto">
          <a:xfrm>
            <a:off x="467580" y="325671"/>
            <a:ext cx="7139000" cy="6206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3D426D6-6741-4A5F-8388-24A0C800EA11}"/>
              </a:ext>
            </a:extLst>
          </p:cNvPr>
          <p:cNvSpPr txBox="1"/>
          <p:nvPr/>
        </p:nvSpPr>
        <p:spPr>
          <a:xfrm>
            <a:off x="1341884" y="1196752"/>
            <a:ext cx="5328592" cy="417646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1921 kopalnia "Hrabia Renard" z załogą liczącą 4295 pracowników była największym zakładem przemysłowym  w Sosnowcu. </a:t>
            </a:r>
            <a:endParaRPr lang="pl-PL" sz="14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400" i="1" dirty="0">
                <a:solidFill>
                  <a:schemeClr val="tx2"/>
                </a:solidFill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400" i="1" dirty="0">
                <a:solidFill>
                  <a:schemeClr val="tx2"/>
                </a:solidFill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      </a:t>
            </a: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Podczas okupacji hitlerowskiej kopalnia została z dniem              1 stycznia 1942 r. zagrabiona przez pruski koncern państwowy "</a:t>
            </a:r>
            <a:r>
              <a:rPr lang="pl-PL" sz="1400" i="1" dirty="0" err="1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Preussag</a:t>
            </a: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".</a:t>
            </a:r>
            <a:endParaRPr lang="pl-PL" sz="14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endParaRPr lang="pl-PL" sz="1400" i="1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1949 narzucono kopalni nazwę "Stalin".</a:t>
            </a:r>
            <a:endParaRPr lang="pl-PL" sz="14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endParaRPr lang="pl-PL" sz="1400" i="1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1977 oddano do eksploatacji nowy poziom – 450. Zgłębiono trzy nowe szyby: "Szczepan", "Ostatek"</a:t>
            </a:r>
            <a:endParaRPr lang="pl-PL" sz="14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 sz="1400" i="1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400" i="1" dirty="0">
                <a:solidFill>
                  <a:schemeClr val="tx2"/>
                </a:solidFill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Obecnie, na  terenie Sosnowca nie istnieje już Kopalnia „</a:t>
            </a:r>
            <a:r>
              <a:rPr lang="pl-PL" sz="1400" i="1" dirty="0" err="1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Fanny</a:t>
            </a: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”, która kolejno nosiła miano „Renard” i Kopalnia Sosnowiec. Zlikwidowana została 31  grudnia  1997 roku, po  140 latach istnienia.</a:t>
            </a:r>
            <a:endParaRPr lang="pl-PL" sz="14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4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pl-PL" sz="14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Kopalnia Węgla Kamiennego Sosnowiec (dawna), ul. Narutowicza Gabriela,  Sosnowiec - polska-org.pl">
            <a:extLst>
              <a:ext uri="{FF2B5EF4-FFF2-40B4-BE49-F238E27FC236}">
                <a16:creationId xmlns:a16="http://schemas.microsoft.com/office/drawing/2014/main" id="{A200FA6E-F1E5-4DDA-B523-83D4B4E80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604" y="692696"/>
            <a:ext cx="3336950" cy="2002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Kopalnia &amp;amp;quot;Fanny&amp;amp;quot; (Sosnowiec-Sielec) – WikiZagłębie">
            <a:extLst>
              <a:ext uri="{FF2B5EF4-FFF2-40B4-BE49-F238E27FC236}">
                <a16:creationId xmlns:a16="http://schemas.microsoft.com/office/drawing/2014/main" id="{B415C149-19EF-4307-B1C1-19FE6F1E6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604" y="4112609"/>
            <a:ext cx="3439268" cy="2124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▷ Górnicy: obrazki ruchome, animowane gify i animacje ‐ 100% DARMO!">
            <a:extLst>
              <a:ext uri="{FF2B5EF4-FFF2-40B4-BE49-F238E27FC236}">
                <a16:creationId xmlns:a16="http://schemas.microsoft.com/office/drawing/2014/main" id="{3B402A09-9370-4211-BB2E-EFC75D97E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26660" y="2780928"/>
            <a:ext cx="122413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▷ Górnicy: obrazki ruchome, animowane gify i animacje ‐ 100% DARMO!">
            <a:extLst>
              <a:ext uri="{FF2B5EF4-FFF2-40B4-BE49-F238E27FC236}">
                <a16:creationId xmlns:a16="http://schemas.microsoft.com/office/drawing/2014/main" id="{E7A14525-B58F-4815-911A-FB5E499FA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804" y="2574032"/>
            <a:ext cx="1359024" cy="135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54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lasyczna książka 16:9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50000"/>
              </a:schemeClr>
            </a:gs>
            <a:gs pos="6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/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01059.potx" id="{C5FD5170-17AC-4815-968A-FDC1AAB6E99D}" vid="{74C691A5-1550-4555-B870-169F3443F41D}"/>
    </a:ext>
  </a:extLst>
</a:theme>
</file>

<file path=ppt/theme/theme2.xml><?xml version="1.0" encoding="utf-8"?>
<a:theme xmlns:a="http://schemas.openxmlformats.org/drawingml/2006/main" name="Motyw pakietu Offic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1360476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TP102801058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706496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8D003AC8-209A-4321-A17C-1B7A206433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ED4759-CFDD-43F0-817C-11D919719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ED80E12-3BE9-4746-820E-FFB249F467F2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4873beb7-5857-4685-be1f-d57550cc96cc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Prezentacja w stylu klasycznej książki związana z edukacją (panoramiczna)</Template>
  <TotalTime>1838</TotalTime>
  <Words>5319</Words>
  <Application>Microsoft Office PowerPoint</Application>
  <PresentationFormat>Niestandardowy</PresentationFormat>
  <Paragraphs>302</Paragraphs>
  <Slides>48</Slides>
  <Notes>1</Notes>
  <HiddenSlides>0</HiddenSlides>
  <MMClips>3</MMClips>
  <ScaleCrop>false</ScaleCrop>
  <HeadingPairs>
    <vt:vector size="6" baseType="variant">
      <vt:variant>
        <vt:lpstr>Używane czcionki</vt:lpstr>
      </vt:variant>
      <vt:variant>
        <vt:i4>12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48</vt:i4>
      </vt:variant>
    </vt:vector>
  </HeadingPairs>
  <TitlesOfParts>
    <vt:vector size="61" baseType="lpstr">
      <vt:lpstr>Dotum</vt:lpstr>
      <vt:lpstr>Algerian</vt:lpstr>
      <vt:lpstr>Arial</vt:lpstr>
      <vt:lpstr>Arial</vt:lpstr>
      <vt:lpstr>Blackadder ITC</vt:lpstr>
      <vt:lpstr>Bodoni MT Black</vt:lpstr>
      <vt:lpstr>Calibri</vt:lpstr>
      <vt:lpstr>Constantia</vt:lpstr>
      <vt:lpstr>Georgia</vt:lpstr>
      <vt:lpstr>Monotype Corsiva</vt:lpstr>
      <vt:lpstr>Symbol</vt:lpstr>
      <vt:lpstr>Times New Roman</vt:lpstr>
      <vt:lpstr>Klasyczna książka 16:9</vt:lpstr>
      <vt:lpstr>Sosnowiec  dawniej  i  dziś...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Trójkąt  Trzech  Cesarzy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Oddziały  powstańców  organizujących  swe  siły   m.in.  w  Sosnowcu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Sosnowiec - ciekawostki</vt:lpstr>
      <vt:lpstr>Ciekawostki…</vt:lpstr>
      <vt:lpstr>Ciekawostki…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Sosnowiec  dawniej  i  dziś...</dc:title>
  <dc:creator>Sylwia Kijowska</dc:creator>
  <cp:lastModifiedBy>Sylwia Kijowska</cp:lastModifiedBy>
  <cp:revision>27</cp:revision>
  <dcterms:created xsi:type="dcterms:W3CDTF">2022-03-05T14:21:04Z</dcterms:created>
  <dcterms:modified xsi:type="dcterms:W3CDTF">2022-03-15T08:38:36Z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